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81" r:id="rId3"/>
    <p:sldId id="282" r:id="rId4"/>
    <p:sldId id="283" r:id="rId5"/>
    <p:sldId id="284" r:id="rId6"/>
    <p:sldId id="285" r:id="rId7"/>
    <p:sldId id="261" r:id="rId8"/>
    <p:sldId id="260" r:id="rId9"/>
    <p:sldId id="265" r:id="rId10"/>
    <p:sldId id="266" r:id="rId11"/>
    <p:sldId id="262" r:id="rId12"/>
    <p:sldId id="267" r:id="rId13"/>
    <p:sldId id="268" r:id="rId14"/>
    <p:sldId id="269" r:id="rId15"/>
    <p:sldId id="257" r:id="rId16"/>
    <p:sldId id="258" r:id="rId17"/>
    <p:sldId id="259" r:id="rId18"/>
    <p:sldId id="270" r:id="rId19"/>
    <p:sldId id="271" r:id="rId20"/>
    <p:sldId id="272" r:id="rId21"/>
    <p:sldId id="273" r:id="rId22"/>
    <p:sldId id="263" r:id="rId23"/>
    <p:sldId id="274" r:id="rId24"/>
    <p:sldId id="264" r:id="rId25"/>
    <p:sldId id="275" r:id="rId26"/>
    <p:sldId id="276" r:id="rId27"/>
    <p:sldId id="277" r:id="rId28"/>
    <p:sldId id="278" r:id="rId29"/>
    <p:sldId id="279" r:id="rId30"/>
    <p:sldId id="280" r:id="rId31"/>
    <p:sldId id="289" r:id="rId32"/>
    <p:sldId id="287" r:id="rId33"/>
    <p:sldId id="288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jpeg>
</file>

<file path=ppt/media/image59.jpeg>
</file>

<file path=ppt/media/image6.png>
</file>

<file path=ppt/media/image60.jpeg>
</file>

<file path=ppt/media/image61.jpeg>
</file>

<file path=ppt/media/image62.png>
</file>

<file path=ppt/media/image63.jpeg>
</file>

<file path=ppt/media/image64.jpeg>
</file>

<file path=ppt/media/image65.jpeg>
</file>

<file path=ppt/media/image66.jpeg>
</file>

<file path=ppt/media/image67.jpeg>
</file>

<file path=ppt/media/image68.jpg>
</file>

<file path=ppt/media/image69.png>
</file>

<file path=ppt/media/image7.png>
</file>

<file path=ppt/media/image70.jpeg>
</file>

<file path=ppt/media/image71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6BA50B-5CD9-452B-927B-30AEE1DB671E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5BE93E-15E5-4E0C-A727-BD19C6C22C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08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5BE93E-15E5-4E0C-A727-BD19C6C22C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50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5BE93E-15E5-4E0C-A727-BD19C6C22CB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70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45615A-4834-68E4-F63E-822DF54D4C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816088F-07E5-534D-F671-540362062B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B228E0-465F-A3AD-BB45-F0DC88943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2912D6-AA33-9663-973B-F4EBD2891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A48895-AB63-9EB4-BB84-F39E2D049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1042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2B0969-A7E5-4535-2336-AF7A34F28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52D69B-95BA-AA6A-5D7A-F24E1FA6E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CAABE9-5B4F-569E-4EB6-7D8F7F8C9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9DE28E-975D-9724-A92B-7E092D76F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D4ACB0-31BA-A3A0-E98C-3A302B70F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376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A639EF2-6B4B-FFF8-1ED2-AF7B33FB1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74932B-BDA4-78AD-0243-C54D6632C5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DE9349-FD9C-7DF9-B663-FCF77B2B6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ED5700-B35B-F7E4-5F38-B743A2EC7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F9CF51-87B5-5A49-EA9E-087AA559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2328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1_标题幻灯片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1303683"/>
      </p:ext>
    </p:extLst>
  </p:cSld>
  <p:clrMapOvr>
    <a:masterClrMapping/>
  </p:clrMapOvr>
  <p:hf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1_标题和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3518954"/>
      </p:ext>
    </p:extLst>
  </p:cSld>
  <p:clrMapOvr>
    <a:masterClrMapping/>
  </p:clrMapOvr>
  <p:hf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ECB41-48D7-7D4E-EA26-68DF4E89C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3088B8-DC10-A850-BB8C-962E7068C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AA6FD0-5BDC-62FC-A387-5B14D6ED5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002DC9-A7F2-3462-5646-4E1F23FFF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95E3FF-21F4-7B27-462F-C54D0A9BD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88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1CCAE0-5115-9C66-8F70-731EF467C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1A36BE-D38D-A0E2-4F05-ED2E983A2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D36519-0148-4CA1-4C0F-D3E77B036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1F1FFF-3E02-4944-D999-07B5C2157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CB007B-0FD6-7C35-5728-E210D357E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343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495456-EC65-53BF-6730-64A4E86EA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B6D653-118D-016A-09EA-4E7F7D24E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8CC114-6ED1-369B-1446-0B07ED324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D3D8DA-F8F6-8940-0904-EBB0727C8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8383FE-707F-CA77-4531-37CCAC299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1DBFAB-F0EB-F79D-F789-7FBF6C748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198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4D03F6-2204-009A-C18A-71DD6C8F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AF507C-AEBE-2422-F20F-19DD1D5F9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BA3CAA-54AB-8122-E981-4235A7B230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CB632FC-064A-0A10-C42E-DBA50FAB44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5ACFE0-F862-7739-D80A-43DD140ACE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477CD8B-5FEE-6C0C-3CEC-48136BB6C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E5F51A8-9152-4D9A-158F-912200916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AB732CC-42D2-81BE-33CD-FA1E575A6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69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0AE210-81B9-672B-7E11-24B0931EF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2C27C8B-7C4A-5EBF-FBC8-CABC3B642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3760F1B-5C80-3F9B-7F37-327A29264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87D552-415E-EFD7-3242-7A683A89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8176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2DC2D33-8B6F-B84B-FF65-D310C104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9199425-5619-6A91-E607-FDB4D0C8A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8E45AC0-DCEF-0150-7B1A-CDCFE4603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7630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54D1C9-0C55-CBB0-A002-32FF243E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06B3B7-83B5-88F8-B748-8BEB0CF5F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99C9EC-C38D-C4B3-94BB-F095E88D6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842BDA-6246-6F38-CB4F-58F1C5AEA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1996996-4D8B-5A09-94C5-E9736619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6F760F-4549-4EA6-9DED-904D7439C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867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4CDB4-ED8D-A27F-2E71-9D9E2119A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764E01-651B-4D0C-0276-674C4F36B0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8F1B87-6CA2-30D4-A41B-FB57CE3F9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39E48D-696F-9A49-078D-CBD1725EA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1148A8-8107-0625-43DB-C866B146D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D1D051-E9F5-8169-5577-99C3D3513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460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0C4E681-DA72-E651-7B26-3CD43C41F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6BB4AC-2D0F-350C-1D4F-1C39B8562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F2BD04-0372-8917-F6A0-0CD3ECB4C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899745-C1F7-4D66-8888-F4AB12FECCB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6BB133-E07B-49E9-AD74-4487405F0F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4AF526-6623-EF31-6D5F-6566C4A7B6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0AD306-9CAD-4063-88FD-C3A5A05074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784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5.jpeg"/><Relationship Id="rId7" Type="http://schemas.openxmlformats.org/officeDocument/2006/relationships/image" Target="../media/image29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4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4.jpeg"/><Relationship Id="rId11" Type="http://schemas.openxmlformats.org/officeDocument/2006/relationships/image" Target="../media/image49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1.jpeg"/><Relationship Id="rId5" Type="http://schemas.openxmlformats.org/officeDocument/2006/relationships/image" Target="../media/image60.jpeg"/><Relationship Id="rId4" Type="http://schemas.openxmlformats.org/officeDocument/2006/relationships/image" Target="../media/image5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e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6.jpeg"/><Relationship Id="rId5" Type="http://schemas.openxmlformats.org/officeDocument/2006/relationships/image" Target="../media/image65.jpeg"/><Relationship Id="rId4" Type="http://schemas.openxmlformats.org/officeDocument/2006/relationships/image" Target="../media/image6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e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0.jpeg"/><Relationship Id="rId5" Type="http://schemas.openxmlformats.org/officeDocument/2006/relationships/image" Target="../media/image69.png"/><Relationship Id="rId4" Type="http://schemas.openxmlformats.org/officeDocument/2006/relationships/image" Target="../media/image68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B328BA-1D72-3510-CD78-6168132094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24137"/>
            <a:ext cx="9144000" cy="804863"/>
          </a:xfrm>
        </p:spPr>
        <p:txBody>
          <a:bodyPr>
            <a:normAutofit/>
          </a:bodyPr>
          <a:lstStyle/>
          <a:p>
            <a:r>
              <a:rPr lang="en-US" altLang="zh-CN" sz="4400" dirty="0"/>
              <a:t>MEET AI</a:t>
            </a:r>
            <a:r>
              <a:rPr lang="zh-CN" altLang="en-US" sz="4400" dirty="0"/>
              <a:t>：</a:t>
            </a:r>
            <a:r>
              <a:rPr lang="en-US" altLang="zh-CN" sz="4400" dirty="0"/>
              <a:t>From y=</a:t>
            </a:r>
            <a:r>
              <a:rPr lang="en-US" altLang="zh-CN" sz="4400" dirty="0" err="1"/>
              <a:t>ax+b</a:t>
            </a:r>
            <a:r>
              <a:rPr lang="zh-CN" altLang="en-US" sz="4400" dirty="0"/>
              <a:t> </a:t>
            </a:r>
            <a:r>
              <a:rPr lang="en-US" altLang="zh-CN" sz="4400" dirty="0"/>
              <a:t>to</a:t>
            </a:r>
            <a:r>
              <a:rPr lang="zh-CN" altLang="en-US" sz="4400" dirty="0"/>
              <a:t> </a:t>
            </a:r>
            <a:r>
              <a:rPr lang="en-US" altLang="zh-CN" sz="4400" dirty="0"/>
              <a:t>ChatGPT</a:t>
            </a:r>
            <a:endParaRPr lang="zh-CN" altLang="en-US" sz="44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3A905094-D971-4183-97F8-EB44A9FBE3CD}"/>
              </a:ext>
            </a:extLst>
          </p:cNvPr>
          <p:cNvSpPr txBox="1">
            <a:spLocks/>
          </p:cNvSpPr>
          <p:nvPr/>
        </p:nvSpPr>
        <p:spPr>
          <a:xfrm>
            <a:off x="1619828" y="3225800"/>
            <a:ext cx="9144000" cy="8048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/>
              <a:t>The Evolution of AI and Recent Breakthroughs</a:t>
            </a:r>
            <a:endParaRPr lang="zh-CN" altLang="en-US" sz="2800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2C2F373D-8F55-3EC6-BD35-C067E60260E9}"/>
              </a:ext>
            </a:extLst>
          </p:cNvPr>
          <p:cNvSpPr txBox="1">
            <a:spLocks/>
          </p:cNvSpPr>
          <p:nvPr/>
        </p:nvSpPr>
        <p:spPr>
          <a:xfrm>
            <a:off x="1619828" y="4025035"/>
            <a:ext cx="9144000" cy="8048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400" dirty="0"/>
              <a:t>By: Yao </a:t>
            </a:r>
            <a:r>
              <a:rPr lang="en-US" altLang="zh-CN" sz="1400" dirty="0" err="1"/>
              <a:t>Junchi</a:t>
            </a:r>
            <a:r>
              <a:rPr lang="en-US" altLang="zh-CN" sz="1400" dirty="0"/>
              <a:t>, Xin Tianyu, Zhang Jiayuan</a:t>
            </a:r>
          </a:p>
        </p:txBody>
      </p:sp>
    </p:spTree>
    <p:extLst>
      <p:ext uri="{BB962C8B-B14F-4D97-AF65-F5344CB8AC3E}">
        <p14:creationId xmlns:p14="http://schemas.microsoft.com/office/powerpoint/2010/main" val="859306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4B6B78-4299-8F90-909F-119D137D3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D6B1EB9A-8340-D24B-2225-48C29F40A2A7}"/>
              </a:ext>
            </a:extLst>
          </p:cNvPr>
          <p:cNvCxnSpPr>
            <a:cxnSpLocks/>
          </p:cNvCxnSpPr>
          <p:nvPr/>
        </p:nvCxnSpPr>
        <p:spPr>
          <a:xfrm>
            <a:off x="2238375" y="6096887"/>
            <a:ext cx="927516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3281ED80-F1B9-423F-C148-D55B5DD3D07B}"/>
              </a:ext>
            </a:extLst>
          </p:cNvPr>
          <p:cNvCxnSpPr>
            <a:cxnSpLocks/>
          </p:cNvCxnSpPr>
          <p:nvPr/>
        </p:nvCxnSpPr>
        <p:spPr>
          <a:xfrm>
            <a:off x="923925" y="6096887"/>
            <a:ext cx="1314450" cy="0"/>
          </a:xfrm>
          <a:prstGeom prst="line">
            <a:avLst/>
          </a:prstGeom>
          <a:ln w="571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273B68DB-F9C1-0185-4807-32EC47FAB561}"/>
              </a:ext>
            </a:extLst>
          </p:cNvPr>
          <p:cNvSpPr txBox="1"/>
          <p:nvPr/>
        </p:nvSpPr>
        <p:spPr>
          <a:xfrm>
            <a:off x="783673" y="5718917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Late 1960s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2E3A0B-7C75-C67A-16B1-158E601FF539}"/>
              </a:ext>
            </a:extLst>
          </p:cNvPr>
          <p:cNvSpPr txBox="1"/>
          <p:nvPr/>
        </p:nvSpPr>
        <p:spPr>
          <a:xfrm>
            <a:off x="783673" y="5137315"/>
            <a:ext cx="160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Multilayer Perceptron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B75DACA-E324-DAAD-1B2D-CEA956915AA1}"/>
              </a:ext>
            </a:extLst>
          </p:cNvPr>
          <p:cNvSpPr txBox="1">
            <a:spLocks/>
          </p:cNvSpPr>
          <p:nvPr/>
        </p:nvSpPr>
        <p:spPr>
          <a:xfrm>
            <a:off x="2205444" y="5336598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AlexNet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27F5B5C-F014-C469-264B-D86B4D45C33D}"/>
              </a:ext>
            </a:extLst>
          </p:cNvPr>
          <p:cNvSpPr txBox="1"/>
          <p:nvPr/>
        </p:nvSpPr>
        <p:spPr>
          <a:xfrm>
            <a:off x="2299257" y="569262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2012</a:t>
            </a:r>
            <a:endParaRPr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3449C62-4336-D1E3-B43D-240BE83917CD}"/>
              </a:ext>
            </a:extLst>
          </p:cNvPr>
          <p:cNvSpPr txBox="1"/>
          <p:nvPr/>
        </p:nvSpPr>
        <p:spPr>
          <a:xfrm>
            <a:off x="526358" y="407259"/>
            <a:ext cx="976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The Start of Object Detection——Region-based CNN: R-CNN (2014)</a:t>
            </a:r>
            <a:endParaRPr lang="zh-CN" altLang="en-US" b="1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5E203E78-A664-EE09-65E5-61750B100176}"/>
              </a:ext>
            </a:extLst>
          </p:cNvPr>
          <p:cNvCxnSpPr>
            <a:stCxn id="2" idx="0"/>
          </p:cNvCxnSpPr>
          <p:nvPr/>
        </p:nvCxnSpPr>
        <p:spPr>
          <a:xfrm flipV="1">
            <a:off x="2635942" y="4904509"/>
            <a:ext cx="0" cy="4320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9626EE20-460B-4ABC-0FC3-6C4FFDC7257A}"/>
              </a:ext>
            </a:extLst>
          </p:cNvPr>
          <p:cNvSpPr txBox="1"/>
          <p:nvPr/>
        </p:nvSpPr>
        <p:spPr>
          <a:xfrm>
            <a:off x="1527464" y="4533136"/>
            <a:ext cx="266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 classification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21152C6-90AA-B797-94D8-4B619F3C6893}"/>
              </a:ext>
            </a:extLst>
          </p:cNvPr>
          <p:cNvSpPr txBox="1"/>
          <p:nvPr/>
        </p:nvSpPr>
        <p:spPr>
          <a:xfrm>
            <a:off x="5272920" y="5709073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2014</a:t>
            </a:r>
            <a:endParaRPr lang="zh-CN" altLang="en-US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57B993E-D081-AD6B-6563-8414B1F135D6}"/>
              </a:ext>
            </a:extLst>
          </p:cNvPr>
          <p:cNvSpPr txBox="1">
            <a:spLocks/>
          </p:cNvSpPr>
          <p:nvPr/>
        </p:nvSpPr>
        <p:spPr>
          <a:xfrm>
            <a:off x="5186314" y="5366199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R-CNN</a:t>
            </a:r>
            <a:endParaRPr lang="zh-CN" altLang="en-US" sz="1400" dirty="0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A305872F-BB81-6FD1-C7E4-C4A51E35C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053570"/>
            <a:ext cx="5407091" cy="1478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D10527D-6B8B-20EC-7BC8-D26F856A7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257" y="776591"/>
            <a:ext cx="5164394" cy="2305398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A94E07F-D74A-2992-F0A8-13525C9F5791}"/>
              </a:ext>
            </a:extLst>
          </p:cNvPr>
          <p:cNvSpPr txBox="1"/>
          <p:nvPr/>
        </p:nvSpPr>
        <p:spPr>
          <a:xfrm>
            <a:off x="526358" y="777655"/>
            <a:ext cx="210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R-CNN paper: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897AD0A-E238-46E2-43FA-3A590B893DF7}"/>
              </a:ext>
            </a:extLst>
          </p:cNvPr>
          <p:cNvCxnSpPr>
            <a:cxnSpLocks/>
          </p:cNvCxnSpPr>
          <p:nvPr/>
        </p:nvCxnSpPr>
        <p:spPr>
          <a:xfrm flipV="1">
            <a:off x="5568782" y="4902468"/>
            <a:ext cx="0" cy="5129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BB0E93B4-A646-9CE2-323C-BC32383F849F}"/>
              </a:ext>
            </a:extLst>
          </p:cNvPr>
          <p:cNvSpPr txBox="1"/>
          <p:nvPr/>
        </p:nvSpPr>
        <p:spPr>
          <a:xfrm>
            <a:off x="4646011" y="4474606"/>
            <a:ext cx="184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Object detection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5FA0B91-05AD-25BF-6B0E-7E67DA7D2CE5}"/>
              </a:ext>
            </a:extLst>
          </p:cNvPr>
          <p:cNvSpPr txBox="1">
            <a:spLocks/>
          </p:cNvSpPr>
          <p:nvPr/>
        </p:nvSpPr>
        <p:spPr>
          <a:xfrm>
            <a:off x="3396388" y="5384388"/>
            <a:ext cx="1091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Word2Vec</a:t>
            </a:r>
            <a:endParaRPr lang="zh-CN" altLang="en-US" sz="14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0BEB45D-817C-C586-7294-E857C2EB3FF4}"/>
              </a:ext>
            </a:extLst>
          </p:cNvPr>
          <p:cNvSpPr txBox="1"/>
          <p:nvPr/>
        </p:nvSpPr>
        <p:spPr>
          <a:xfrm>
            <a:off x="3601698" y="5705768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2013</a:t>
            </a:r>
            <a:endParaRPr lang="zh-CN" altLang="en-US" sz="1400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F7E5CE4E-FB77-18F4-AE1B-6DE9D6ADD118}"/>
              </a:ext>
            </a:extLst>
          </p:cNvPr>
          <p:cNvCxnSpPr>
            <a:cxnSpLocks/>
          </p:cNvCxnSpPr>
          <p:nvPr/>
        </p:nvCxnSpPr>
        <p:spPr>
          <a:xfrm flipV="1">
            <a:off x="3906385" y="4382329"/>
            <a:ext cx="0" cy="1040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71BE20CB-094B-4C3D-FEA4-3B5D8D1212E0}"/>
              </a:ext>
            </a:extLst>
          </p:cNvPr>
          <p:cNvSpPr txBox="1"/>
          <p:nvPr/>
        </p:nvSpPr>
        <p:spPr>
          <a:xfrm>
            <a:off x="3102821" y="3766665"/>
            <a:ext cx="1773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Natural Language Processing (NLP)</a:t>
            </a:r>
          </a:p>
        </p:txBody>
      </p:sp>
    </p:spTree>
    <p:extLst>
      <p:ext uri="{BB962C8B-B14F-4D97-AF65-F5344CB8AC3E}">
        <p14:creationId xmlns:p14="http://schemas.microsoft.com/office/powerpoint/2010/main" val="2466143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B2F8F8-6495-307B-4132-6FDC9FE99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91EFFE2D-2601-81ED-360E-034E18CF0603}"/>
              </a:ext>
            </a:extLst>
          </p:cNvPr>
          <p:cNvCxnSpPr>
            <a:cxnSpLocks/>
          </p:cNvCxnSpPr>
          <p:nvPr/>
        </p:nvCxnSpPr>
        <p:spPr>
          <a:xfrm>
            <a:off x="2238375" y="6096887"/>
            <a:ext cx="927516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E2D87E4-4C55-818A-B7AC-FD5A2FAF6ED6}"/>
              </a:ext>
            </a:extLst>
          </p:cNvPr>
          <p:cNvCxnSpPr>
            <a:cxnSpLocks/>
          </p:cNvCxnSpPr>
          <p:nvPr/>
        </p:nvCxnSpPr>
        <p:spPr>
          <a:xfrm>
            <a:off x="923925" y="6096887"/>
            <a:ext cx="1314450" cy="0"/>
          </a:xfrm>
          <a:prstGeom prst="line">
            <a:avLst/>
          </a:prstGeom>
          <a:ln w="571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68640CB4-ECEF-3EBE-9A9F-5FBCE4A00E04}"/>
              </a:ext>
            </a:extLst>
          </p:cNvPr>
          <p:cNvSpPr txBox="1"/>
          <p:nvPr/>
        </p:nvSpPr>
        <p:spPr>
          <a:xfrm>
            <a:off x="783673" y="5718917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Late 1960s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8F09480-9410-9D58-3510-20493509A421}"/>
              </a:ext>
            </a:extLst>
          </p:cNvPr>
          <p:cNvSpPr txBox="1"/>
          <p:nvPr/>
        </p:nvSpPr>
        <p:spPr>
          <a:xfrm>
            <a:off x="783673" y="5137315"/>
            <a:ext cx="160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Multilayer Perceptron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7C4DB18-2F0B-1D04-372D-11BB0BD47505}"/>
              </a:ext>
            </a:extLst>
          </p:cNvPr>
          <p:cNvSpPr txBox="1">
            <a:spLocks/>
          </p:cNvSpPr>
          <p:nvPr/>
        </p:nvSpPr>
        <p:spPr>
          <a:xfrm>
            <a:off x="2205444" y="5336598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AlexNet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48538B-1395-EF20-4BC5-3F3D6356A09B}"/>
              </a:ext>
            </a:extLst>
          </p:cNvPr>
          <p:cNvSpPr txBox="1"/>
          <p:nvPr/>
        </p:nvSpPr>
        <p:spPr>
          <a:xfrm>
            <a:off x="2299257" y="569262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2012</a:t>
            </a:r>
            <a:endParaRPr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081DA8D-CD1B-67E2-5221-0D275307F651}"/>
              </a:ext>
            </a:extLst>
          </p:cNvPr>
          <p:cNvSpPr txBox="1"/>
          <p:nvPr/>
        </p:nvSpPr>
        <p:spPr>
          <a:xfrm>
            <a:off x="526358" y="407259"/>
            <a:ext cx="976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The Start of large models——Deep Residual Networks: </a:t>
            </a:r>
            <a:r>
              <a:rPr lang="en-US" altLang="zh-CN" b="1" dirty="0" err="1"/>
              <a:t>ResNet</a:t>
            </a:r>
            <a:r>
              <a:rPr lang="en-US" altLang="zh-CN" b="1" dirty="0"/>
              <a:t> (2016)</a:t>
            </a:r>
            <a:endParaRPr lang="zh-CN" altLang="en-US" b="1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5D332D17-F1DD-AEF7-0415-B218627835A6}"/>
              </a:ext>
            </a:extLst>
          </p:cNvPr>
          <p:cNvCxnSpPr>
            <a:stCxn id="2" idx="0"/>
          </p:cNvCxnSpPr>
          <p:nvPr/>
        </p:nvCxnSpPr>
        <p:spPr>
          <a:xfrm flipV="1">
            <a:off x="2635942" y="4904509"/>
            <a:ext cx="0" cy="4320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BAA8C8B7-2BE0-D392-2548-676319FD119D}"/>
              </a:ext>
            </a:extLst>
          </p:cNvPr>
          <p:cNvSpPr txBox="1"/>
          <p:nvPr/>
        </p:nvSpPr>
        <p:spPr>
          <a:xfrm>
            <a:off x="1527464" y="4533136"/>
            <a:ext cx="266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 classification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FDEABA-B927-AF20-EE7F-DCEBE86C0D58}"/>
              </a:ext>
            </a:extLst>
          </p:cNvPr>
          <p:cNvSpPr txBox="1"/>
          <p:nvPr/>
        </p:nvSpPr>
        <p:spPr>
          <a:xfrm>
            <a:off x="5272920" y="5709073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2014</a:t>
            </a:r>
            <a:endParaRPr lang="zh-CN" altLang="en-US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4A93E4D-4991-EE1A-3592-3B6DE963AB99}"/>
              </a:ext>
            </a:extLst>
          </p:cNvPr>
          <p:cNvSpPr txBox="1">
            <a:spLocks/>
          </p:cNvSpPr>
          <p:nvPr/>
        </p:nvSpPr>
        <p:spPr>
          <a:xfrm>
            <a:off x="5186314" y="5366199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R-CNN</a:t>
            </a:r>
            <a:endParaRPr lang="zh-CN" altLang="en-US" sz="14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C7D98EF-DA35-881D-7674-7FE964D450FF}"/>
              </a:ext>
            </a:extLst>
          </p:cNvPr>
          <p:cNvSpPr txBox="1"/>
          <p:nvPr/>
        </p:nvSpPr>
        <p:spPr>
          <a:xfrm>
            <a:off x="526358" y="777655"/>
            <a:ext cx="210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ResNet</a:t>
            </a:r>
            <a:r>
              <a:rPr lang="en-US" altLang="zh-CN" dirty="0"/>
              <a:t> paper: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2EE85AAB-3044-A7E5-240D-23673ED52290}"/>
              </a:ext>
            </a:extLst>
          </p:cNvPr>
          <p:cNvCxnSpPr>
            <a:cxnSpLocks/>
          </p:cNvCxnSpPr>
          <p:nvPr/>
        </p:nvCxnSpPr>
        <p:spPr>
          <a:xfrm flipV="1">
            <a:off x="5568782" y="4902468"/>
            <a:ext cx="0" cy="5129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75E7D2CB-5398-4D46-D0C3-BAB8D420A164}"/>
              </a:ext>
            </a:extLst>
          </p:cNvPr>
          <p:cNvSpPr txBox="1"/>
          <p:nvPr/>
        </p:nvSpPr>
        <p:spPr>
          <a:xfrm>
            <a:off x="4646011" y="4474606"/>
            <a:ext cx="184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Object detection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2ED73A7-4A50-497C-7262-FEF90921DAF8}"/>
              </a:ext>
            </a:extLst>
          </p:cNvPr>
          <p:cNvSpPr txBox="1">
            <a:spLocks/>
          </p:cNvSpPr>
          <p:nvPr/>
        </p:nvSpPr>
        <p:spPr>
          <a:xfrm>
            <a:off x="3396388" y="5384388"/>
            <a:ext cx="1091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Word2Vec</a:t>
            </a:r>
            <a:endParaRPr lang="zh-CN" altLang="en-US" sz="14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B64BAA8-EDA1-96C5-62D9-E87BABF7B8B3}"/>
              </a:ext>
            </a:extLst>
          </p:cNvPr>
          <p:cNvSpPr txBox="1"/>
          <p:nvPr/>
        </p:nvSpPr>
        <p:spPr>
          <a:xfrm>
            <a:off x="3601698" y="5705768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2013</a:t>
            </a:r>
            <a:endParaRPr lang="zh-CN" altLang="en-US" sz="1400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375E2A28-055F-5F25-7173-A7C49552287E}"/>
              </a:ext>
            </a:extLst>
          </p:cNvPr>
          <p:cNvCxnSpPr>
            <a:cxnSpLocks/>
          </p:cNvCxnSpPr>
          <p:nvPr/>
        </p:nvCxnSpPr>
        <p:spPr>
          <a:xfrm flipV="1">
            <a:off x="3906385" y="4382329"/>
            <a:ext cx="0" cy="1040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F798EE7C-FCBC-CA25-1DC4-CEDE8B83A332}"/>
              </a:ext>
            </a:extLst>
          </p:cNvPr>
          <p:cNvSpPr txBox="1"/>
          <p:nvPr/>
        </p:nvSpPr>
        <p:spPr>
          <a:xfrm>
            <a:off x="3102821" y="3766665"/>
            <a:ext cx="1773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Natural Language Processing (NLP)</a:t>
            </a:r>
          </a:p>
        </p:txBody>
      </p:sp>
      <p:pic>
        <p:nvPicPr>
          <p:cNvPr id="33" name="Picture 2" descr="Residual neural network - Wikipedia">
            <a:extLst>
              <a:ext uri="{FF2B5EF4-FFF2-40B4-BE49-F238E27FC236}">
                <a16:creationId xmlns:a16="http://schemas.microsoft.com/office/drawing/2014/main" id="{AAA5323D-9D64-797E-32C2-A95D18354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955" y="2371424"/>
            <a:ext cx="2905125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9333B5CF-3401-3B0A-308E-97497560C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444" y="778709"/>
            <a:ext cx="5915025" cy="1200150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5778658D-325A-B1D5-5D7B-20122628EE6F}"/>
              </a:ext>
            </a:extLst>
          </p:cNvPr>
          <p:cNvSpPr txBox="1"/>
          <p:nvPr/>
        </p:nvSpPr>
        <p:spPr>
          <a:xfrm>
            <a:off x="6479268" y="5705768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2016</a:t>
            </a:r>
            <a:endParaRPr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774FBFA-B138-C50E-4698-DA9BB66A2F5D}"/>
              </a:ext>
            </a:extLst>
          </p:cNvPr>
          <p:cNvSpPr txBox="1">
            <a:spLocks/>
          </p:cNvSpPr>
          <p:nvPr/>
        </p:nvSpPr>
        <p:spPr>
          <a:xfrm>
            <a:off x="6392662" y="5362894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ResNet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81284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E4BB3-60D0-8B7F-EC4B-4AF09BD2F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7CF85DA7-6568-F40D-65CA-B94539EC8141}"/>
              </a:ext>
            </a:extLst>
          </p:cNvPr>
          <p:cNvCxnSpPr>
            <a:cxnSpLocks/>
          </p:cNvCxnSpPr>
          <p:nvPr/>
        </p:nvCxnSpPr>
        <p:spPr>
          <a:xfrm>
            <a:off x="2238375" y="6096887"/>
            <a:ext cx="927516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6E63876-8D6D-C552-22A9-E42FD0B02047}"/>
              </a:ext>
            </a:extLst>
          </p:cNvPr>
          <p:cNvCxnSpPr>
            <a:cxnSpLocks/>
          </p:cNvCxnSpPr>
          <p:nvPr/>
        </p:nvCxnSpPr>
        <p:spPr>
          <a:xfrm>
            <a:off x="923925" y="6096887"/>
            <a:ext cx="1314450" cy="0"/>
          </a:xfrm>
          <a:prstGeom prst="line">
            <a:avLst/>
          </a:prstGeom>
          <a:ln w="571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379C278A-C915-A380-7E43-0337AF29FE0A}"/>
              </a:ext>
            </a:extLst>
          </p:cNvPr>
          <p:cNvSpPr txBox="1"/>
          <p:nvPr/>
        </p:nvSpPr>
        <p:spPr>
          <a:xfrm>
            <a:off x="783673" y="5718917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Late 1960s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F028D35-6736-6116-197C-919132A95905}"/>
              </a:ext>
            </a:extLst>
          </p:cNvPr>
          <p:cNvSpPr txBox="1"/>
          <p:nvPr/>
        </p:nvSpPr>
        <p:spPr>
          <a:xfrm>
            <a:off x="783673" y="5137315"/>
            <a:ext cx="160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Multilayer Perceptron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62090BD-915B-CD32-9BB8-DD9BEABA9906}"/>
              </a:ext>
            </a:extLst>
          </p:cNvPr>
          <p:cNvSpPr txBox="1">
            <a:spLocks/>
          </p:cNvSpPr>
          <p:nvPr/>
        </p:nvSpPr>
        <p:spPr>
          <a:xfrm>
            <a:off x="2205444" y="5336598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AlexNet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44329DA-D11E-8276-87F1-4BFB32862D53}"/>
              </a:ext>
            </a:extLst>
          </p:cNvPr>
          <p:cNvSpPr txBox="1"/>
          <p:nvPr/>
        </p:nvSpPr>
        <p:spPr>
          <a:xfrm>
            <a:off x="2299257" y="569262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2012</a:t>
            </a:r>
            <a:endParaRPr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1F83504-A449-3AEC-5470-026AC83F0CE7}"/>
              </a:ext>
            </a:extLst>
          </p:cNvPr>
          <p:cNvSpPr txBox="1"/>
          <p:nvPr/>
        </p:nvSpPr>
        <p:spPr>
          <a:xfrm>
            <a:off x="526358" y="407259"/>
            <a:ext cx="976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 Big Breakthrough——Attention is all you need: Transformer (2017)</a:t>
            </a:r>
            <a:endParaRPr lang="zh-CN" altLang="en-US" b="1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4D93C8C6-5751-5E6B-1D70-17D3DFCBD8BD}"/>
              </a:ext>
            </a:extLst>
          </p:cNvPr>
          <p:cNvCxnSpPr>
            <a:stCxn id="2" idx="0"/>
          </p:cNvCxnSpPr>
          <p:nvPr/>
        </p:nvCxnSpPr>
        <p:spPr>
          <a:xfrm flipV="1">
            <a:off x="2635942" y="4904509"/>
            <a:ext cx="0" cy="4320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1BFE6341-036A-EC13-51C4-E9C276FA936A}"/>
              </a:ext>
            </a:extLst>
          </p:cNvPr>
          <p:cNvSpPr txBox="1"/>
          <p:nvPr/>
        </p:nvSpPr>
        <p:spPr>
          <a:xfrm>
            <a:off x="1527464" y="4533136"/>
            <a:ext cx="266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 classification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5072654-75ED-C65C-9BBE-8762384E8AEC}"/>
              </a:ext>
            </a:extLst>
          </p:cNvPr>
          <p:cNvSpPr txBox="1"/>
          <p:nvPr/>
        </p:nvSpPr>
        <p:spPr>
          <a:xfrm>
            <a:off x="5272920" y="5709073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2014</a:t>
            </a:r>
            <a:endParaRPr lang="zh-CN" altLang="en-US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20CCA8-FEE3-2FF5-D168-A5FF3C676F61}"/>
              </a:ext>
            </a:extLst>
          </p:cNvPr>
          <p:cNvSpPr txBox="1">
            <a:spLocks/>
          </p:cNvSpPr>
          <p:nvPr/>
        </p:nvSpPr>
        <p:spPr>
          <a:xfrm>
            <a:off x="5186314" y="5366199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R-CNN</a:t>
            </a:r>
            <a:endParaRPr lang="zh-CN" altLang="en-US" sz="14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46C4323-A721-4269-EEF3-B7598655C185}"/>
              </a:ext>
            </a:extLst>
          </p:cNvPr>
          <p:cNvSpPr txBox="1"/>
          <p:nvPr/>
        </p:nvSpPr>
        <p:spPr>
          <a:xfrm>
            <a:off x="526358" y="777655"/>
            <a:ext cx="210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Transformer paper: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26EB9ED-7750-9AB8-BDCE-289AC121E7BE}"/>
              </a:ext>
            </a:extLst>
          </p:cNvPr>
          <p:cNvCxnSpPr>
            <a:cxnSpLocks/>
          </p:cNvCxnSpPr>
          <p:nvPr/>
        </p:nvCxnSpPr>
        <p:spPr>
          <a:xfrm flipV="1">
            <a:off x="5568782" y="4902468"/>
            <a:ext cx="0" cy="5129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50EF8475-DDD6-91B9-DB17-AFEF1BBFB30D}"/>
              </a:ext>
            </a:extLst>
          </p:cNvPr>
          <p:cNvSpPr txBox="1"/>
          <p:nvPr/>
        </p:nvSpPr>
        <p:spPr>
          <a:xfrm>
            <a:off x="4646011" y="4474606"/>
            <a:ext cx="184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Object detection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665DD84-C764-6CF2-73BE-7D71A7963FE8}"/>
              </a:ext>
            </a:extLst>
          </p:cNvPr>
          <p:cNvSpPr txBox="1">
            <a:spLocks/>
          </p:cNvSpPr>
          <p:nvPr/>
        </p:nvSpPr>
        <p:spPr>
          <a:xfrm>
            <a:off x="3396388" y="5384388"/>
            <a:ext cx="1091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Word2Vec</a:t>
            </a:r>
            <a:endParaRPr lang="zh-CN" altLang="en-US" sz="14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175886F-EE32-5CC2-7221-9C6ADDFE4185}"/>
              </a:ext>
            </a:extLst>
          </p:cNvPr>
          <p:cNvSpPr txBox="1"/>
          <p:nvPr/>
        </p:nvSpPr>
        <p:spPr>
          <a:xfrm>
            <a:off x="3601698" y="5705768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2013</a:t>
            </a:r>
            <a:endParaRPr lang="zh-CN" altLang="en-US" sz="1400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EC3B17DA-D685-FBDF-156E-F7B25235A204}"/>
              </a:ext>
            </a:extLst>
          </p:cNvPr>
          <p:cNvCxnSpPr>
            <a:cxnSpLocks/>
          </p:cNvCxnSpPr>
          <p:nvPr/>
        </p:nvCxnSpPr>
        <p:spPr>
          <a:xfrm flipV="1">
            <a:off x="3906385" y="4382329"/>
            <a:ext cx="0" cy="1040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1EA984DC-9211-0CB3-419A-6D5373EB1BCE}"/>
              </a:ext>
            </a:extLst>
          </p:cNvPr>
          <p:cNvSpPr txBox="1"/>
          <p:nvPr/>
        </p:nvSpPr>
        <p:spPr>
          <a:xfrm>
            <a:off x="3102821" y="3766665"/>
            <a:ext cx="1773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Natural Language Processing (NLP)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3A9AFA3-4632-0E99-A623-256DD1531A35}"/>
              </a:ext>
            </a:extLst>
          </p:cNvPr>
          <p:cNvSpPr txBox="1"/>
          <p:nvPr/>
        </p:nvSpPr>
        <p:spPr>
          <a:xfrm>
            <a:off x="6479268" y="5705768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2016</a:t>
            </a:r>
            <a:endParaRPr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8541B5D-AFE6-D291-9333-7EF4C204F969}"/>
              </a:ext>
            </a:extLst>
          </p:cNvPr>
          <p:cNvSpPr txBox="1">
            <a:spLocks/>
          </p:cNvSpPr>
          <p:nvPr/>
        </p:nvSpPr>
        <p:spPr>
          <a:xfrm>
            <a:off x="6392662" y="5362894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ResNet</a:t>
            </a:r>
            <a:endParaRPr lang="zh-CN" altLang="en-US" sz="1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FC6C200-0CC8-830D-E5B1-BCC9361FFCF5}"/>
              </a:ext>
            </a:extLst>
          </p:cNvPr>
          <p:cNvSpPr txBox="1"/>
          <p:nvPr/>
        </p:nvSpPr>
        <p:spPr>
          <a:xfrm>
            <a:off x="7389753" y="572274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2017</a:t>
            </a:r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42CA8B7-AF47-6809-D75A-0CAE08BF6DFD}"/>
              </a:ext>
            </a:extLst>
          </p:cNvPr>
          <p:cNvSpPr txBox="1">
            <a:spLocks/>
          </p:cNvSpPr>
          <p:nvPr/>
        </p:nvSpPr>
        <p:spPr>
          <a:xfrm>
            <a:off x="7138564" y="5370774"/>
            <a:ext cx="1202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Transformer</a:t>
            </a:r>
            <a:endParaRPr lang="zh-CN" altLang="en-US" sz="14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37BA410-14F5-B2B9-D47E-5AB86040C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920" y="743294"/>
            <a:ext cx="5334000" cy="1085850"/>
          </a:xfrm>
          <a:prstGeom prst="rect">
            <a:avLst/>
          </a:prstGeom>
        </p:spPr>
      </p:pic>
      <p:pic>
        <p:nvPicPr>
          <p:cNvPr id="11" name="Picture 4" descr="What is a Transformer?. An Introduction to Transformers and… | by Maxime |  Inside Machine learning | Medium">
            <a:extLst>
              <a:ext uri="{FF2B5EF4-FFF2-40B4-BE49-F238E27FC236}">
                <a16:creationId xmlns:a16="http://schemas.microsoft.com/office/drawing/2014/main" id="{CC247465-83AD-4322-F766-9DC33F1A1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093" y="1366639"/>
            <a:ext cx="3010310" cy="366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937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185C6-1B7C-D4F0-3397-9DD4E0143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8ABC2712-47B9-F25D-69C6-7621E15F2BBD}"/>
              </a:ext>
            </a:extLst>
          </p:cNvPr>
          <p:cNvCxnSpPr>
            <a:cxnSpLocks/>
          </p:cNvCxnSpPr>
          <p:nvPr/>
        </p:nvCxnSpPr>
        <p:spPr>
          <a:xfrm>
            <a:off x="2238375" y="6096887"/>
            <a:ext cx="927516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32A1F2AD-F3A3-AA56-84C8-AB3C3BB51A4F}"/>
              </a:ext>
            </a:extLst>
          </p:cNvPr>
          <p:cNvCxnSpPr>
            <a:cxnSpLocks/>
          </p:cNvCxnSpPr>
          <p:nvPr/>
        </p:nvCxnSpPr>
        <p:spPr>
          <a:xfrm>
            <a:off x="923925" y="6096887"/>
            <a:ext cx="1314450" cy="0"/>
          </a:xfrm>
          <a:prstGeom prst="line">
            <a:avLst/>
          </a:prstGeom>
          <a:ln w="571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986925CA-3150-EEB3-12F6-B2EDB87D9552}"/>
              </a:ext>
            </a:extLst>
          </p:cNvPr>
          <p:cNvSpPr txBox="1"/>
          <p:nvPr/>
        </p:nvSpPr>
        <p:spPr>
          <a:xfrm>
            <a:off x="783673" y="5718917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Late 1960s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B694AC4-0679-FF7F-1C2D-F05385AE56C3}"/>
              </a:ext>
            </a:extLst>
          </p:cNvPr>
          <p:cNvSpPr txBox="1"/>
          <p:nvPr/>
        </p:nvSpPr>
        <p:spPr>
          <a:xfrm>
            <a:off x="783673" y="5137315"/>
            <a:ext cx="160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Multilayer Perceptron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1EFA9D7-4255-7697-AB0D-222482ABCC88}"/>
              </a:ext>
            </a:extLst>
          </p:cNvPr>
          <p:cNvSpPr txBox="1">
            <a:spLocks/>
          </p:cNvSpPr>
          <p:nvPr/>
        </p:nvSpPr>
        <p:spPr>
          <a:xfrm>
            <a:off x="2205444" y="5336598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AlexNet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938F57-8109-6BDB-15D3-CC8EE4536B8B}"/>
              </a:ext>
            </a:extLst>
          </p:cNvPr>
          <p:cNvSpPr txBox="1"/>
          <p:nvPr/>
        </p:nvSpPr>
        <p:spPr>
          <a:xfrm>
            <a:off x="2299257" y="569262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2012</a:t>
            </a:r>
            <a:endParaRPr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F381444-2E3A-5278-1D65-2C0A4E892221}"/>
              </a:ext>
            </a:extLst>
          </p:cNvPr>
          <p:cNvSpPr txBox="1"/>
          <p:nvPr/>
        </p:nvSpPr>
        <p:spPr>
          <a:xfrm>
            <a:off x="526358" y="407259"/>
            <a:ext cx="976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Start of chatbots——Bidirectional Encoder Representations from Transformers: Bert (2018)</a:t>
            </a:r>
            <a:endParaRPr lang="zh-CN" altLang="en-US" b="1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5B3A38B-F2F7-D327-6EFF-7B9F05990F63}"/>
              </a:ext>
            </a:extLst>
          </p:cNvPr>
          <p:cNvCxnSpPr>
            <a:stCxn id="2" idx="0"/>
          </p:cNvCxnSpPr>
          <p:nvPr/>
        </p:nvCxnSpPr>
        <p:spPr>
          <a:xfrm flipV="1">
            <a:off x="2635942" y="4904509"/>
            <a:ext cx="0" cy="4320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5F6D8DA8-53C2-81FF-EA92-193C3C387E67}"/>
              </a:ext>
            </a:extLst>
          </p:cNvPr>
          <p:cNvSpPr txBox="1"/>
          <p:nvPr/>
        </p:nvSpPr>
        <p:spPr>
          <a:xfrm>
            <a:off x="1527464" y="4533136"/>
            <a:ext cx="266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 classification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BE3A54-E987-31B7-E232-3B72B1FEB268}"/>
              </a:ext>
            </a:extLst>
          </p:cNvPr>
          <p:cNvSpPr txBox="1"/>
          <p:nvPr/>
        </p:nvSpPr>
        <p:spPr>
          <a:xfrm>
            <a:off x="5272920" y="5709073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2014</a:t>
            </a:r>
            <a:endParaRPr lang="zh-CN" altLang="en-US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23EBC37-94E9-534D-FC05-895AA486B5C7}"/>
              </a:ext>
            </a:extLst>
          </p:cNvPr>
          <p:cNvSpPr txBox="1">
            <a:spLocks/>
          </p:cNvSpPr>
          <p:nvPr/>
        </p:nvSpPr>
        <p:spPr>
          <a:xfrm>
            <a:off x="5186314" y="5366199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R-CNN</a:t>
            </a:r>
            <a:endParaRPr lang="zh-CN" altLang="en-US" sz="14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B4AA4A7-5734-0F06-D6DA-5F205F1D894E}"/>
              </a:ext>
            </a:extLst>
          </p:cNvPr>
          <p:cNvSpPr txBox="1"/>
          <p:nvPr/>
        </p:nvSpPr>
        <p:spPr>
          <a:xfrm>
            <a:off x="526358" y="777655"/>
            <a:ext cx="210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Bert paper: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299A7D2F-8F4F-2994-17D7-C72FDA0CF4B4}"/>
              </a:ext>
            </a:extLst>
          </p:cNvPr>
          <p:cNvCxnSpPr>
            <a:cxnSpLocks/>
          </p:cNvCxnSpPr>
          <p:nvPr/>
        </p:nvCxnSpPr>
        <p:spPr>
          <a:xfrm flipV="1">
            <a:off x="5568782" y="4902468"/>
            <a:ext cx="0" cy="5129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E658792E-72FB-F04C-3652-C5E905FD24B7}"/>
              </a:ext>
            </a:extLst>
          </p:cNvPr>
          <p:cNvSpPr txBox="1"/>
          <p:nvPr/>
        </p:nvSpPr>
        <p:spPr>
          <a:xfrm>
            <a:off x="4646011" y="4474606"/>
            <a:ext cx="184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Object detection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4D70052-A6D6-667D-6E8C-A883ED1BD3AD}"/>
              </a:ext>
            </a:extLst>
          </p:cNvPr>
          <p:cNvSpPr txBox="1">
            <a:spLocks/>
          </p:cNvSpPr>
          <p:nvPr/>
        </p:nvSpPr>
        <p:spPr>
          <a:xfrm>
            <a:off x="3396388" y="5384388"/>
            <a:ext cx="1091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Word2Vec</a:t>
            </a:r>
            <a:endParaRPr lang="zh-CN" altLang="en-US" sz="14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C95D8F5-9F84-D454-8F57-FB39D7EC5B82}"/>
              </a:ext>
            </a:extLst>
          </p:cNvPr>
          <p:cNvSpPr txBox="1"/>
          <p:nvPr/>
        </p:nvSpPr>
        <p:spPr>
          <a:xfrm>
            <a:off x="3601698" y="5705768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2013</a:t>
            </a:r>
            <a:endParaRPr lang="zh-CN" altLang="en-US" sz="1400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EF6FC515-AA53-38B6-A0C2-19A0BDB219FC}"/>
              </a:ext>
            </a:extLst>
          </p:cNvPr>
          <p:cNvCxnSpPr>
            <a:cxnSpLocks/>
          </p:cNvCxnSpPr>
          <p:nvPr/>
        </p:nvCxnSpPr>
        <p:spPr>
          <a:xfrm flipV="1">
            <a:off x="3906385" y="4382329"/>
            <a:ext cx="0" cy="1040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4242CF2B-49E4-8E1F-992C-1CC88FF0260D}"/>
              </a:ext>
            </a:extLst>
          </p:cNvPr>
          <p:cNvSpPr txBox="1"/>
          <p:nvPr/>
        </p:nvSpPr>
        <p:spPr>
          <a:xfrm>
            <a:off x="3102821" y="3766665"/>
            <a:ext cx="1773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Natural Language Processing (NLP)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AC84706-3F8F-3B58-D647-9DD254FC7B52}"/>
              </a:ext>
            </a:extLst>
          </p:cNvPr>
          <p:cNvSpPr txBox="1"/>
          <p:nvPr/>
        </p:nvSpPr>
        <p:spPr>
          <a:xfrm>
            <a:off x="6479268" y="5705768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2016</a:t>
            </a:r>
            <a:endParaRPr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C5D0AD6-645D-5551-6CF6-F8A70A3B95C1}"/>
              </a:ext>
            </a:extLst>
          </p:cNvPr>
          <p:cNvSpPr txBox="1">
            <a:spLocks/>
          </p:cNvSpPr>
          <p:nvPr/>
        </p:nvSpPr>
        <p:spPr>
          <a:xfrm>
            <a:off x="6392662" y="5362894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ResNet</a:t>
            </a:r>
            <a:endParaRPr lang="zh-CN" altLang="en-US" sz="1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F6C131B-EB0F-F1BC-8BF2-27E723C2C3E5}"/>
              </a:ext>
            </a:extLst>
          </p:cNvPr>
          <p:cNvSpPr txBox="1"/>
          <p:nvPr/>
        </p:nvSpPr>
        <p:spPr>
          <a:xfrm>
            <a:off x="7389753" y="572274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2017</a:t>
            </a:r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DCE72B-791B-AF45-E74E-F89755EE4FA4}"/>
              </a:ext>
            </a:extLst>
          </p:cNvPr>
          <p:cNvSpPr txBox="1">
            <a:spLocks/>
          </p:cNvSpPr>
          <p:nvPr/>
        </p:nvSpPr>
        <p:spPr>
          <a:xfrm>
            <a:off x="7138564" y="5370774"/>
            <a:ext cx="1202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Transformer</a:t>
            </a:r>
            <a:endParaRPr lang="zh-CN" altLang="en-US" sz="1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4519888-A03B-D0A1-CBC0-4D63F3D84766}"/>
              </a:ext>
            </a:extLst>
          </p:cNvPr>
          <p:cNvSpPr txBox="1"/>
          <p:nvPr/>
        </p:nvSpPr>
        <p:spPr>
          <a:xfrm>
            <a:off x="8450901" y="5729891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2018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450BAED-C5D9-6264-72FE-2DC62F695FA1}"/>
              </a:ext>
            </a:extLst>
          </p:cNvPr>
          <p:cNvSpPr txBox="1">
            <a:spLocks/>
          </p:cNvSpPr>
          <p:nvPr/>
        </p:nvSpPr>
        <p:spPr>
          <a:xfrm>
            <a:off x="8466948" y="5380443"/>
            <a:ext cx="5596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Bert</a:t>
            </a:r>
            <a:endParaRPr lang="zh-CN" altLang="en-US" sz="1400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E3FB204A-9858-7A37-B4F7-1C9AB5FBA61D}"/>
              </a:ext>
            </a:extLst>
          </p:cNvPr>
          <p:cNvCxnSpPr>
            <a:cxnSpLocks/>
          </p:cNvCxnSpPr>
          <p:nvPr/>
        </p:nvCxnSpPr>
        <p:spPr>
          <a:xfrm flipV="1">
            <a:off x="8746763" y="4930591"/>
            <a:ext cx="0" cy="5129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1DD420A6-B3F3-65D4-2C11-81BDF09134E9}"/>
              </a:ext>
            </a:extLst>
          </p:cNvPr>
          <p:cNvSpPr txBox="1"/>
          <p:nvPr/>
        </p:nvSpPr>
        <p:spPr>
          <a:xfrm>
            <a:off x="7865294" y="4279448"/>
            <a:ext cx="1845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Large Language Models (LLM)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D93382C9-C243-8F06-46C9-92CC98782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199" y="781197"/>
            <a:ext cx="6019800" cy="1028700"/>
          </a:xfrm>
          <a:prstGeom prst="rect">
            <a:avLst/>
          </a:prstGeom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CEE0C826-F1E2-E7C3-9345-C269EB6EF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685" y="1796609"/>
            <a:ext cx="66675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0752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F8927-D2E8-38FF-38E5-35C2CCE36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8AADB2A1-B586-550C-3763-F55EEB4DA81D}"/>
              </a:ext>
            </a:extLst>
          </p:cNvPr>
          <p:cNvCxnSpPr>
            <a:cxnSpLocks/>
          </p:cNvCxnSpPr>
          <p:nvPr/>
        </p:nvCxnSpPr>
        <p:spPr>
          <a:xfrm>
            <a:off x="2238375" y="6096887"/>
            <a:ext cx="927516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B7402CFB-BFE9-28E1-F0CE-CA11296A4258}"/>
              </a:ext>
            </a:extLst>
          </p:cNvPr>
          <p:cNvCxnSpPr>
            <a:cxnSpLocks/>
          </p:cNvCxnSpPr>
          <p:nvPr/>
        </p:nvCxnSpPr>
        <p:spPr>
          <a:xfrm>
            <a:off x="923925" y="6096887"/>
            <a:ext cx="1314450" cy="0"/>
          </a:xfrm>
          <a:prstGeom prst="line">
            <a:avLst/>
          </a:prstGeom>
          <a:ln w="571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3F4319AD-68C4-7653-3E30-0CDCADD15157}"/>
              </a:ext>
            </a:extLst>
          </p:cNvPr>
          <p:cNvSpPr txBox="1"/>
          <p:nvPr/>
        </p:nvSpPr>
        <p:spPr>
          <a:xfrm>
            <a:off x="783673" y="5718917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Late 1960s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5AB097A-3B4D-C09B-654A-6958A025FC9D}"/>
              </a:ext>
            </a:extLst>
          </p:cNvPr>
          <p:cNvSpPr txBox="1"/>
          <p:nvPr/>
        </p:nvSpPr>
        <p:spPr>
          <a:xfrm>
            <a:off x="783673" y="5137315"/>
            <a:ext cx="160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Multilayer Perceptron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B9EEF66-BE02-569E-AC62-B7213002A62A}"/>
              </a:ext>
            </a:extLst>
          </p:cNvPr>
          <p:cNvSpPr txBox="1">
            <a:spLocks/>
          </p:cNvSpPr>
          <p:nvPr/>
        </p:nvSpPr>
        <p:spPr>
          <a:xfrm>
            <a:off x="2205444" y="5336598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AlexNet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EAB9549-7D7B-B331-5019-87659B0C8A7D}"/>
              </a:ext>
            </a:extLst>
          </p:cNvPr>
          <p:cNvSpPr txBox="1"/>
          <p:nvPr/>
        </p:nvSpPr>
        <p:spPr>
          <a:xfrm>
            <a:off x="2299257" y="569262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2012</a:t>
            </a:r>
            <a:endParaRPr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F93CAE-CC74-9B04-BDB5-04D9310AFAD2}"/>
              </a:ext>
            </a:extLst>
          </p:cNvPr>
          <p:cNvSpPr txBox="1"/>
          <p:nvPr/>
        </p:nvSpPr>
        <p:spPr>
          <a:xfrm>
            <a:off x="526358" y="407259"/>
            <a:ext cx="976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The Expansion of Large Language Models</a:t>
            </a:r>
            <a:endParaRPr lang="zh-CN" altLang="en-US" b="1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DAE67DCA-78FC-034F-84F0-96E4D3A208AB}"/>
              </a:ext>
            </a:extLst>
          </p:cNvPr>
          <p:cNvCxnSpPr>
            <a:stCxn id="2" idx="0"/>
          </p:cNvCxnSpPr>
          <p:nvPr/>
        </p:nvCxnSpPr>
        <p:spPr>
          <a:xfrm flipV="1">
            <a:off x="2635942" y="4904509"/>
            <a:ext cx="0" cy="4320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82C260B6-1160-8B2D-E31C-ACFE5A8CBE20}"/>
              </a:ext>
            </a:extLst>
          </p:cNvPr>
          <p:cNvSpPr txBox="1"/>
          <p:nvPr/>
        </p:nvSpPr>
        <p:spPr>
          <a:xfrm>
            <a:off x="1527464" y="4533136"/>
            <a:ext cx="266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 classification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4D88E06-B89D-0C1C-E8FB-028C5D5747F6}"/>
              </a:ext>
            </a:extLst>
          </p:cNvPr>
          <p:cNvSpPr txBox="1"/>
          <p:nvPr/>
        </p:nvSpPr>
        <p:spPr>
          <a:xfrm>
            <a:off x="5272920" y="5709073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2014</a:t>
            </a:r>
            <a:endParaRPr lang="zh-CN" altLang="en-US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776D26D-B2CB-D1A0-EEFD-6E54561959AB}"/>
              </a:ext>
            </a:extLst>
          </p:cNvPr>
          <p:cNvSpPr txBox="1">
            <a:spLocks/>
          </p:cNvSpPr>
          <p:nvPr/>
        </p:nvSpPr>
        <p:spPr>
          <a:xfrm>
            <a:off x="5186314" y="5366199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R-CNN</a:t>
            </a:r>
            <a:endParaRPr lang="zh-CN" altLang="en-US" sz="1400" dirty="0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3386B754-A582-024A-FAAA-EAE567A32C29}"/>
              </a:ext>
            </a:extLst>
          </p:cNvPr>
          <p:cNvCxnSpPr>
            <a:cxnSpLocks/>
          </p:cNvCxnSpPr>
          <p:nvPr/>
        </p:nvCxnSpPr>
        <p:spPr>
          <a:xfrm flipV="1">
            <a:off x="5568782" y="4902468"/>
            <a:ext cx="0" cy="5129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D25AE819-5672-E746-4985-76938C321758}"/>
              </a:ext>
            </a:extLst>
          </p:cNvPr>
          <p:cNvSpPr txBox="1"/>
          <p:nvPr/>
        </p:nvSpPr>
        <p:spPr>
          <a:xfrm>
            <a:off x="4646011" y="4474606"/>
            <a:ext cx="184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Object detection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4B361B0-104A-DB91-995A-069F43F6EB07}"/>
              </a:ext>
            </a:extLst>
          </p:cNvPr>
          <p:cNvSpPr txBox="1">
            <a:spLocks/>
          </p:cNvSpPr>
          <p:nvPr/>
        </p:nvSpPr>
        <p:spPr>
          <a:xfrm>
            <a:off x="3396388" y="5384388"/>
            <a:ext cx="1091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Word2Vec</a:t>
            </a:r>
            <a:endParaRPr lang="zh-CN" altLang="en-US" sz="14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2161386-D93C-4915-808D-8F01D05EFC33}"/>
              </a:ext>
            </a:extLst>
          </p:cNvPr>
          <p:cNvSpPr txBox="1"/>
          <p:nvPr/>
        </p:nvSpPr>
        <p:spPr>
          <a:xfrm>
            <a:off x="3601698" y="5705768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2013</a:t>
            </a:r>
            <a:endParaRPr lang="zh-CN" altLang="en-US" sz="1400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706A65F9-6867-27F0-2D87-3F839C354CA1}"/>
              </a:ext>
            </a:extLst>
          </p:cNvPr>
          <p:cNvCxnSpPr>
            <a:cxnSpLocks/>
          </p:cNvCxnSpPr>
          <p:nvPr/>
        </p:nvCxnSpPr>
        <p:spPr>
          <a:xfrm flipV="1">
            <a:off x="3906385" y="4382329"/>
            <a:ext cx="0" cy="1040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E5005085-46CD-1BB6-1FE7-55430CFD58A6}"/>
              </a:ext>
            </a:extLst>
          </p:cNvPr>
          <p:cNvSpPr txBox="1"/>
          <p:nvPr/>
        </p:nvSpPr>
        <p:spPr>
          <a:xfrm>
            <a:off x="3102821" y="3766665"/>
            <a:ext cx="1773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Natural Language Processing (NLP)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E515DAE-35C2-81CB-536F-2FA0FB9774DA}"/>
              </a:ext>
            </a:extLst>
          </p:cNvPr>
          <p:cNvSpPr txBox="1"/>
          <p:nvPr/>
        </p:nvSpPr>
        <p:spPr>
          <a:xfrm>
            <a:off x="6479268" y="5705768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2016</a:t>
            </a:r>
            <a:endParaRPr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75A25D1-A7D2-64CA-33CC-7AAFEA3499CA}"/>
              </a:ext>
            </a:extLst>
          </p:cNvPr>
          <p:cNvSpPr txBox="1">
            <a:spLocks/>
          </p:cNvSpPr>
          <p:nvPr/>
        </p:nvSpPr>
        <p:spPr>
          <a:xfrm>
            <a:off x="6392662" y="5362894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ResNet</a:t>
            </a:r>
            <a:endParaRPr lang="zh-CN" altLang="en-US" sz="1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337810-E7B4-A52B-3D47-513F945B0566}"/>
              </a:ext>
            </a:extLst>
          </p:cNvPr>
          <p:cNvSpPr txBox="1"/>
          <p:nvPr/>
        </p:nvSpPr>
        <p:spPr>
          <a:xfrm>
            <a:off x="7389753" y="572274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2017</a:t>
            </a:r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00286C2-8910-9B49-DBFC-234EED68FB49}"/>
              </a:ext>
            </a:extLst>
          </p:cNvPr>
          <p:cNvSpPr txBox="1">
            <a:spLocks/>
          </p:cNvSpPr>
          <p:nvPr/>
        </p:nvSpPr>
        <p:spPr>
          <a:xfrm>
            <a:off x="7138564" y="5370774"/>
            <a:ext cx="1202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Transformer</a:t>
            </a:r>
            <a:endParaRPr lang="zh-CN" altLang="en-US" sz="1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7D1E64F-BC9E-BBE6-BCD6-67C16BB17592}"/>
              </a:ext>
            </a:extLst>
          </p:cNvPr>
          <p:cNvSpPr txBox="1"/>
          <p:nvPr/>
        </p:nvSpPr>
        <p:spPr>
          <a:xfrm>
            <a:off x="8450901" y="5729891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2018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9DF4DD6-255B-27EE-E3A8-BE7244A531B0}"/>
              </a:ext>
            </a:extLst>
          </p:cNvPr>
          <p:cNvSpPr txBox="1">
            <a:spLocks/>
          </p:cNvSpPr>
          <p:nvPr/>
        </p:nvSpPr>
        <p:spPr>
          <a:xfrm>
            <a:off x="8466948" y="5380443"/>
            <a:ext cx="5596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Bert</a:t>
            </a:r>
            <a:endParaRPr lang="zh-CN" altLang="en-US" sz="1400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639EC294-B812-E152-3F27-F4F224DA7E5B}"/>
              </a:ext>
            </a:extLst>
          </p:cNvPr>
          <p:cNvCxnSpPr>
            <a:cxnSpLocks/>
          </p:cNvCxnSpPr>
          <p:nvPr/>
        </p:nvCxnSpPr>
        <p:spPr>
          <a:xfrm flipV="1">
            <a:off x="8746763" y="4930591"/>
            <a:ext cx="0" cy="5129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47EE409C-32CA-A34E-5E8E-B56830DE212B}"/>
              </a:ext>
            </a:extLst>
          </p:cNvPr>
          <p:cNvSpPr txBox="1"/>
          <p:nvPr/>
        </p:nvSpPr>
        <p:spPr>
          <a:xfrm>
            <a:off x="7865294" y="4279448"/>
            <a:ext cx="1845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Large Language Models (LLM)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42F3078-2AE8-0601-66F3-A59C4C669F95}"/>
              </a:ext>
            </a:extLst>
          </p:cNvPr>
          <p:cNvSpPr txBox="1"/>
          <p:nvPr/>
        </p:nvSpPr>
        <p:spPr>
          <a:xfrm>
            <a:off x="9506812" y="5733178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2019</a:t>
            </a:r>
            <a:endParaRPr lang="zh-CN" altLang="en-US" sz="14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A13CC7E-8B9A-1660-74A0-7F8E835BFC7E}"/>
              </a:ext>
            </a:extLst>
          </p:cNvPr>
          <p:cNvSpPr txBox="1">
            <a:spLocks/>
          </p:cNvSpPr>
          <p:nvPr/>
        </p:nvSpPr>
        <p:spPr>
          <a:xfrm>
            <a:off x="9431906" y="5383730"/>
            <a:ext cx="80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GPT-2</a:t>
            </a:r>
            <a:endParaRPr lang="zh-CN" altLang="en-US" sz="14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88128BB-B144-F82B-6FF3-077B41B89D1F}"/>
              </a:ext>
            </a:extLst>
          </p:cNvPr>
          <p:cNvSpPr txBox="1"/>
          <p:nvPr/>
        </p:nvSpPr>
        <p:spPr>
          <a:xfrm>
            <a:off x="10190607" y="5737578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2020</a:t>
            </a:r>
            <a:endParaRPr lang="zh-CN" altLang="en-US" sz="14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587CD8A-39D2-589F-0492-52974D413736}"/>
              </a:ext>
            </a:extLst>
          </p:cNvPr>
          <p:cNvSpPr txBox="1">
            <a:spLocks/>
          </p:cNvSpPr>
          <p:nvPr/>
        </p:nvSpPr>
        <p:spPr>
          <a:xfrm>
            <a:off x="10115701" y="5388130"/>
            <a:ext cx="80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GPT-3</a:t>
            </a:r>
            <a:endParaRPr lang="zh-CN" altLang="en-US" sz="14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924941C-5FF9-D122-5096-C97B82477421}"/>
              </a:ext>
            </a:extLst>
          </p:cNvPr>
          <p:cNvSpPr txBox="1">
            <a:spLocks/>
          </p:cNvSpPr>
          <p:nvPr/>
        </p:nvSpPr>
        <p:spPr>
          <a:xfrm>
            <a:off x="11000278" y="5552912"/>
            <a:ext cx="80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……</a:t>
            </a:r>
            <a:endParaRPr lang="zh-CN" altLang="en-US" b="1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ECAED37-268B-469D-5128-38BE3832BA22}"/>
              </a:ext>
            </a:extLst>
          </p:cNvPr>
          <p:cNvSpPr txBox="1"/>
          <p:nvPr/>
        </p:nvSpPr>
        <p:spPr>
          <a:xfrm>
            <a:off x="526358" y="777655"/>
            <a:ext cx="210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GPT-2 paper:</a:t>
            </a: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55621DCF-0F37-45F3-61BA-F1CA42285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75" y="777078"/>
            <a:ext cx="4040186" cy="1859576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823E4DA7-EC8C-9D26-1FA5-7E4B61631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4455" y="773142"/>
            <a:ext cx="4156437" cy="77790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24D3805-2E5A-8DC6-5D1C-54B6F0ED4B48}"/>
              </a:ext>
            </a:extLst>
          </p:cNvPr>
          <p:cNvSpPr txBox="1"/>
          <p:nvPr/>
        </p:nvSpPr>
        <p:spPr>
          <a:xfrm>
            <a:off x="6016201" y="625591"/>
            <a:ext cx="210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GPT-3 paper:</a:t>
            </a:r>
          </a:p>
        </p:txBody>
      </p:sp>
    </p:spTree>
    <p:extLst>
      <p:ext uri="{BB962C8B-B14F-4D97-AF65-F5344CB8AC3E}">
        <p14:creationId xmlns:p14="http://schemas.microsoft.com/office/powerpoint/2010/main" val="2510670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4C20920-4A30-0343-97E6-97B2FB60D832}"/>
              </a:ext>
            </a:extLst>
          </p:cNvPr>
          <p:cNvSpPr txBox="1"/>
          <p:nvPr/>
        </p:nvSpPr>
        <p:spPr>
          <a:xfrm>
            <a:off x="3413214" y="2659559"/>
            <a:ext cx="53655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/>
              <a:t>Large Language Model</a:t>
            </a:r>
            <a:endParaRPr kumimoji="1" lang="zh-CN" altLang="en-US" sz="4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9691261-C2BF-4944-9126-3AE1BDF05B0E}"/>
              </a:ext>
            </a:extLst>
          </p:cNvPr>
          <p:cNvSpPr txBox="1"/>
          <p:nvPr/>
        </p:nvSpPr>
        <p:spPr>
          <a:xfrm>
            <a:off x="5105984" y="342900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大语言模型</a:t>
            </a:r>
          </a:p>
        </p:txBody>
      </p:sp>
    </p:spTree>
    <p:extLst>
      <p:ext uri="{BB962C8B-B14F-4D97-AF65-F5344CB8AC3E}">
        <p14:creationId xmlns:p14="http://schemas.microsoft.com/office/powerpoint/2010/main" val="983255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FC5A94B-E7DC-684A-AC39-200D74D69230}"/>
              </a:ext>
            </a:extLst>
          </p:cNvPr>
          <p:cNvSpPr txBox="1"/>
          <p:nvPr/>
        </p:nvSpPr>
        <p:spPr>
          <a:xfrm>
            <a:off x="4084070" y="393406"/>
            <a:ext cx="4023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Examples includes </a:t>
            </a:r>
            <a:r>
              <a:rPr kumimoji="1" lang="en-US" altLang="zh-CN" dirty="0" err="1"/>
              <a:t>gpt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claude</a:t>
            </a:r>
            <a:r>
              <a:rPr kumimoji="1" lang="en-US" altLang="zh-CN" dirty="0"/>
              <a:t>, </a:t>
            </a:r>
            <a:r>
              <a:rPr kumimoji="1" lang="zh-CN" altLang="en-US" dirty="0"/>
              <a:t>文心一言</a:t>
            </a:r>
          </a:p>
        </p:txBody>
      </p:sp>
      <p:pic>
        <p:nvPicPr>
          <p:cNvPr id="2050" name="Picture 2" descr="Chat GPT Open Ai logo illustration icon | Premium AI ...">
            <a:extLst>
              <a:ext uri="{FF2B5EF4-FFF2-40B4-BE49-F238E27FC236}">
                <a16:creationId xmlns:a16="http://schemas.microsoft.com/office/drawing/2014/main" id="{B99CC2CF-87F2-AE4E-9D01-3D8EB4B7C9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18821"/>
          <a:stretch/>
        </p:blipFill>
        <p:spPr bwMode="auto">
          <a:xfrm>
            <a:off x="4523066" y="3620653"/>
            <a:ext cx="3145865" cy="112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laude AI logo transparent PNG - StickPNG">
            <a:extLst>
              <a:ext uri="{FF2B5EF4-FFF2-40B4-BE49-F238E27FC236}">
                <a16:creationId xmlns:a16="http://schemas.microsoft.com/office/drawing/2014/main" id="{5D1F5F4E-C1DF-7144-A6E8-9CD4F2FAF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10" y="3810311"/>
            <a:ext cx="3569359" cy="770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Qwen2大模型微调入门实战（完整代码）Qwen2是通义千问团队的开源大语言模型，由阿里云通义实验室研发。以Qwen2作- 掘金">
            <a:extLst>
              <a:ext uri="{FF2B5EF4-FFF2-40B4-BE49-F238E27FC236}">
                <a16:creationId xmlns:a16="http://schemas.microsoft.com/office/drawing/2014/main" id="{27D36367-4B3A-C548-AFD5-75BB3E327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31" r="22533"/>
          <a:stretch/>
        </p:blipFill>
        <p:spPr bwMode="auto">
          <a:xfrm>
            <a:off x="119336" y="4981771"/>
            <a:ext cx="2791174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7A80A308-D781-E445-8663-440DA3660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7928" y="3593316"/>
            <a:ext cx="2685620" cy="987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Kimi - Desktop App for Mac, Windows (PC) - WebCatalog">
            <a:extLst>
              <a:ext uri="{FF2B5EF4-FFF2-40B4-BE49-F238E27FC236}">
                <a16:creationId xmlns:a16="http://schemas.microsoft.com/office/drawing/2014/main" id="{1D229144-0AB5-1045-81A9-BFF09A91B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550" y="5112304"/>
            <a:ext cx="1424104" cy="142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智谱清言，不必再翻墙用ChatGPT了_软件应用_什么值得买">
            <a:extLst>
              <a:ext uri="{FF2B5EF4-FFF2-40B4-BE49-F238E27FC236}">
                <a16:creationId xmlns:a16="http://schemas.microsoft.com/office/drawing/2014/main" id="{DF7BF71B-F176-5045-BF15-568139E6A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234" y="5192574"/>
            <a:ext cx="2592288" cy="109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文心一言｜二｜有效的提示词| AI中文站">
            <a:extLst>
              <a:ext uri="{FF2B5EF4-FFF2-40B4-BE49-F238E27FC236}">
                <a16:creationId xmlns:a16="http://schemas.microsoft.com/office/drawing/2014/main" id="{4D531995-91C2-D042-AB1F-2D68FDDC56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80" b="31469"/>
          <a:stretch/>
        </p:blipFill>
        <p:spPr bwMode="auto">
          <a:xfrm>
            <a:off x="7776522" y="5183180"/>
            <a:ext cx="4410109" cy="111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9D4237AC-6592-C442-8B84-C182636EB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0998" y="909964"/>
            <a:ext cx="88900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6745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66A63AB0-A38F-7748-B34E-0B577D993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000" y="920750"/>
            <a:ext cx="8890000" cy="501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358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E72A0DF-58C9-6943-A6E7-9CFF52BEDFA9}"/>
              </a:ext>
            </a:extLst>
          </p:cNvPr>
          <p:cNvSpPr txBox="1"/>
          <p:nvPr/>
        </p:nvSpPr>
        <p:spPr>
          <a:xfrm>
            <a:off x="5542803" y="476672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Workflow</a:t>
            </a:r>
            <a:endParaRPr kumimoji="1"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1D3A0DA-0B01-984E-9DE8-EF55DDFDE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780" y="1113954"/>
            <a:ext cx="10056440" cy="4630092"/>
          </a:xfrm>
          <a:prstGeom prst="rect">
            <a:avLst/>
          </a:prstGeom>
        </p:spPr>
      </p:pic>
      <p:sp>
        <p:nvSpPr>
          <p:cNvPr id="16" name="圆角矩形 15">
            <a:extLst>
              <a:ext uri="{FF2B5EF4-FFF2-40B4-BE49-F238E27FC236}">
                <a16:creationId xmlns:a16="http://schemas.microsoft.com/office/drawing/2014/main" id="{069D2C4E-B6DE-DA42-AB4B-A2E37BDE02BD}"/>
              </a:ext>
            </a:extLst>
          </p:cNvPr>
          <p:cNvSpPr/>
          <p:nvPr/>
        </p:nvSpPr>
        <p:spPr>
          <a:xfrm>
            <a:off x="5159896" y="2996952"/>
            <a:ext cx="648072" cy="2880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05CF78F-28DE-A048-8419-CB32E130AA4D}"/>
              </a:ext>
            </a:extLst>
          </p:cNvPr>
          <p:cNvSpPr txBox="1"/>
          <p:nvPr/>
        </p:nvSpPr>
        <p:spPr>
          <a:xfrm>
            <a:off x="3613588" y="6196662"/>
            <a:ext cx="5375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67C080"/>
                </a:solidFill>
              </a:rPr>
              <a:t>Tokenization</a:t>
            </a:r>
            <a:r>
              <a:rPr kumimoji="1" lang="en-US" altLang="zh-CN" b="1" dirty="0"/>
              <a:t>, </a:t>
            </a:r>
            <a:r>
              <a:rPr kumimoji="1" lang="en-US" altLang="zh-CN" b="1" dirty="0">
                <a:solidFill>
                  <a:srgbClr val="FCC404"/>
                </a:solidFill>
              </a:rPr>
              <a:t>prediction</a:t>
            </a:r>
            <a:r>
              <a:rPr kumimoji="1" lang="en-US" altLang="zh-CN" b="1" dirty="0"/>
              <a:t>, </a:t>
            </a:r>
            <a:r>
              <a:rPr kumimoji="1" lang="en-US" altLang="zh-CN" b="1" dirty="0">
                <a:solidFill>
                  <a:srgbClr val="4A91F5"/>
                </a:solidFill>
              </a:rPr>
              <a:t>select (and input next token)</a:t>
            </a:r>
            <a:endParaRPr kumimoji="1" lang="zh-CN" altLang="en-US" b="1" dirty="0">
              <a:solidFill>
                <a:srgbClr val="4A91F5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B62B754-ECB7-5B4D-8A90-4E32E8B80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094" y="1556792"/>
            <a:ext cx="6240694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D746B2E-DFC4-334E-9DD2-46B8DFD68CB9}"/>
              </a:ext>
            </a:extLst>
          </p:cNvPr>
          <p:cNvSpPr txBox="1"/>
          <p:nvPr/>
        </p:nvSpPr>
        <p:spPr>
          <a:xfrm>
            <a:off x="4383832" y="6165304"/>
            <a:ext cx="3424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Sequence input, RNN, transformer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72C07C1-2A75-6443-91E6-F7487D54E925}"/>
              </a:ext>
            </a:extLst>
          </p:cNvPr>
          <p:cNvSpPr txBox="1"/>
          <p:nvPr/>
        </p:nvSpPr>
        <p:spPr>
          <a:xfrm>
            <a:off x="4876756" y="323364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Architecture inside LLM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C46695-718E-8D4A-B7D1-E878DFC5C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6961" y="1181326"/>
            <a:ext cx="3476165" cy="455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0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97000" y="2698750"/>
            <a:ext cx="9144000" cy="1059180"/>
          </a:xfrm>
        </p:spPr>
        <p:txBody>
          <a:bodyPr/>
          <a:lstStyle/>
          <a:p>
            <a:r>
              <a:rPr lang="en-US" altLang="zh-CN" dirty="0"/>
              <a:t>LLM Agent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72C07C1-2A75-6443-91E6-F7487D54E925}"/>
              </a:ext>
            </a:extLst>
          </p:cNvPr>
          <p:cNvSpPr txBox="1"/>
          <p:nvPr/>
        </p:nvSpPr>
        <p:spPr>
          <a:xfrm>
            <a:off x="4876756" y="323364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Architecture inside LLM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0CF37B8-1963-D340-A300-CD52890F98C6}"/>
              </a:ext>
            </a:extLst>
          </p:cNvPr>
          <p:cNvSpPr txBox="1"/>
          <p:nvPr/>
        </p:nvSpPr>
        <p:spPr>
          <a:xfrm>
            <a:off x="7853766" y="1628800"/>
            <a:ext cx="2226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Attention Mechanism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2B8FFD1-B3D7-864A-9F00-9F143264B27E}"/>
              </a:ext>
            </a:extLst>
          </p:cNvPr>
          <p:cNvSpPr txBox="1"/>
          <p:nvPr/>
        </p:nvSpPr>
        <p:spPr>
          <a:xfrm>
            <a:off x="2347984" y="1628800"/>
            <a:ext cx="18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Token Embedding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0F15AE2-A920-8F4B-A58D-FAB0EDABC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032" y="2204864"/>
            <a:ext cx="5166360" cy="3429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5FC4CC0-D8A9-3447-AB35-CC10DF388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67" y="5733256"/>
            <a:ext cx="3848100" cy="660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9C7B98B-8C8D-9740-A68F-5E8BFE35EF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231" y="2200628"/>
            <a:ext cx="5045738" cy="343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47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CEE33CC-DC3C-424F-9CA2-23646D757E86}"/>
              </a:ext>
            </a:extLst>
          </p:cNvPr>
          <p:cNvSpPr txBox="1"/>
          <p:nvPr/>
        </p:nvSpPr>
        <p:spPr>
          <a:xfrm>
            <a:off x="5693485" y="260648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Large?</a:t>
            </a:r>
            <a:endParaRPr kumimoji="1" lang="zh-CN" alt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51B3912-036A-6844-A9AD-14D7CF6EC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80" y="1478776"/>
            <a:ext cx="6040517" cy="3900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65F88195-6AF0-6B48-B089-D3C02FC45ECD}"/>
              </a:ext>
            </a:extLst>
          </p:cNvPr>
          <p:cNvGrpSpPr/>
          <p:nvPr/>
        </p:nvGrpSpPr>
        <p:grpSpPr>
          <a:xfrm>
            <a:off x="5879976" y="1300175"/>
            <a:ext cx="5904656" cy="4257650"/>
            <a:chOff x="5015880" y="1300175"/>
            <a:chExt cx="5904656" cy="4257650"/>
          </a:xfrm>
        </p:grpSpPr>
        <p:pic>
          <p:nvPicPr>
            <p:cNvPr id="6148" name="Picture 4">
              <a:extLst>
                <a:ext uri="{FF2B5EF4-FFF2-40B4-BE49-F238E27FC236}">
                  <a16:creationId xmlns:a16="http://schemas.microsoft.com/office/drawing/2014/main" id="{9A6F383A-B270-D548-90F8-3A9EDF6AB8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7" r="19840"/>
            <a:stretch/>
          </p:blipFill>
          <p:spPr bwMode="auto">
            <a:xfrm>
              <a:off x="5015880" y="1300175"/>
              <a:ext cx="5904656" cy="4257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C3E6BF00-0AF6-8345-B66F-480B16E39A5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160" t="18604" r="5815" b="15296"/>
            <a:stretch/>
          </p:blipFill>
          <p:spPr bwMode="auto">
            <a:xfrm>
              <a:off x="9696400" y="2021840"/>
              <a:ext cx="1080120" cy="281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E318F013-D976-204D-9C0B-CE0A076B86F5}"/>
              </a:ext>
            </a:extLst>
          </p:cNvPr>
          <p:cNvSpPr txBox="1"/>
          <p:nvPr/>
        </p:nvSpPr>
        <p:spPr>
          <a:xfrm>
            <a:off x="2389482" y="930843"/>
            <a:ext cx="1212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Model Size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9E3AE58-BC82-504D-9AAD-6B2BA949250D}"/>
              </a:ext>
            </a:extLst>
          </p:cNvPr>
          <p:cNvSpPr txBox="1"/>
          <p:nvPr/>
        </p:nvSpPr>
        <p:spPr>
          <a:xfrm>
            <a:off x="8590329" y="930843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Accuracy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00F74A3-B979-8F49-BA31-D5C86D5E01FF}"/>
              </a:ext>
            </a:extLst>
          </p:cNvPr>
          <p:cNvSpPr txBox="1"/>
          <p:nvPr/>
        </p:nvSpPr>
        <p:spPr>
          <a:xfrm>
            <a:off x="4571371" y="5881246"/>
            <a:ext cx="2888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Example: 7B model – 14.7GB</a:t>
            </a:r>
            <a:endParaRPr kumimoji="1" lang="zh-CN" altLang="en-US" dirty="0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CED13CD-AF66-304C-BC41-C3E627E559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90" t="1926" r="23270" b="82521"/>
          <a:stretch/>
        </p:blipFill>
        <p:spPr bwMode="auto">
          <a:xfrm>
            <a:off x="9743728" y="6065912"/>
            <a:ext cx="2448272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77469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071D8A9-3D4F-884F-B3CD-1590AB5C4603}"/>
              </a:ext>
            </a:extLst>
          </p:cNvPr>
          <p:cNvSpPr txBox="1"/>
          <p:nvPr/>
        </p:nvSpPr>
        <p:spPr>
          <a:xfrm>
            <a:off x="4564170" y="2659559"/>
            <a:ext cx="30636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/>
              <a:t>Multi-Modal</a:t>
            </a:r>
            <a:endParaRPr kumimoji="1" lang="zh-CN" altLang="en-US" sz="4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35440FE-288A-414C-BD4C-926620082609}"/>
              </a:ext>
            </a:extLst>
          </p:cNvPr>
          <p:cNvSpPr txBox="1"/>
          <p:nvPr/>
        </p:nvSpPr>
        <p:spPr>
          <a:xfrm>
            <a:off x="5465057" y="342900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多模态</a:t>
            </a:r>
          </a:p>
        </p:txBody>
      </p:sp>
    </p:spTree>
    <p:extLst>
      <p:ext uri="{BB962C8B-B14F-4D97-AF65-F5344CB8AC3E}">
        <p14:creationId xmlns:p14="http://schemas.microsoft.com/office/powerpoint/2010/main" val="26335817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5B1DE0A-D2EB-5944-A31C-5924FB4051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80" y="1268760"/>
            <a:ext cx="3750417" cy="374441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23AD5B9-8C63-AA49-960C-1CB88EF010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352" y="5007091"/>
            <a:ext cx="4248472" cy="178609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142A2E6-1F9D-814A-B556-548712BC84DB}"/>
              </a:ext>
            </a:extLst>
          </p:cNvPr>
          <p:cNvSpPr txBox="1"/>
          <p:nvPr/>
        </p:nvSpPr>
        <p:spPr>
          <a:xfrm>
            <a:off x="3904534" y="332656"/>
            <a:ext cx="4382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Multi-Modal -- Dealing with several modality</a:t>
            </a:r>
            <a:endParaRPr kumimoji="1" lang="zh-CN" alt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CC7E286-6A07-2F41-AEC2-C2EFDE3E0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904" y="1340768"/>
            <a:ext cx="2931526" cy="172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eugene" descr="eugene">
            <a:hlinkClick r:id="" action="ppaction://media"/>
            <a:extLst>
              <a:ext uri="{FF2B5EF4-FFF2-40B4-BE49-F238E27FC236}">
                <a16:creationId xmlns:a16="http://schemas.microsoft.com/office/drawing/2014/main" id="{EE961F75-CD40-3F41-B9D9-0C72F6D11E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2264" y="1340768"/>
            <a:ext cx="2962614" cy="172819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5A63D5B-9896-3342-B5CD-E2A09DE518D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738" t="-4468" b="-1"/>
          <a:stretch/>
        </p:blipFill>
        <p:spPr>
          <a:xfrm>
            <a:off x="7536160" y="3089513"/>
            <a:ext cx="4005290" cy="44902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0D96966-0572-F04F-A1CB-5C80C41896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63952" y="3089512"/>
            <a:ext cx="1560544" cy="44902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ABB44D7-C092-C148-B25E-9039ED3810A5}"/>
              </a:ext>
            </a:extLst>
          </p:cNvPr>
          <p:cNvSpPr txBox="1"/>
          <p:nvPr/>
        </p:nvSpPr>
        <p:spPr>
          <a:xfrm>
            <a:off x="1652451" y="899428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/>
              <a:t>Text to Image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E8BAE55-5CE3-0949-B3BE-BB2F894BD04A}"/>
              </a:ext>
            </a:extLst>
          </p:cNvPr>
          <p:cNvSpPr txBox="1"/>
          <p:nvPr/>
        </p:nvSpPr>
        <p:spPr>
          <a:xfrm>
            <a:off x="7248128" y="851924"/>
            <a:ext cx="2234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/>
              <a:t>Text + Image to Video</a:t>
            </a:r>
            <a:endParaRPr kumimoji="1"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E953330-29E2-144B-B633-B839D5D8F60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83539" y="4067743"/>
            <a:ext cx="4777447" cy="2714803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F61E5FB-FAAA-3C4E-A332-42E0AB66BF7D}"/>
              </a:ext>
            </a:extLst>
          </p:cNvPr>
          <p:cNvSpPr txBox="1"/>
          <p:nvPr/>
        </p:nvSpPr>
        <p:spPr>
          <a:xfrm>
            <a:off x="7603193" y="3690687"/>
            <a:ext cx="1524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/>
              <a:t>Audio-Related</a:t>
            </a:r>
            <a:endParaRPr kumimoji="1"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B7AC8CB-4CCF-9A45-AF69-465B83B511C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88326" y="5386470"/>
            <a:ext cx="767876" cy="26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90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4D81E83-F827-F44A-935C-C60E0C6827BC}"/>
              </a:ext>
            </a:extLst>
          </p:cNvPr>
          <p:cNvSpPr txBox="1"/>
          <p:nvPr/>
        </p:nvSpPr>
        <p:spPr bwMode="auto">
          <a:xfrm>
            <a:off x="4493704" y="220288"/>
            <a:ext cx="3384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Example – Vision Language Model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A3ECCAF-F1F5-E84B-BEE5-D2427614C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44" y="1268760"/>
            <a:ext cx="6057007" cy="472514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7A132CF-5B0E-A64B-B1C6-760BEADDDA0B}"/>
              </a:ext>
            </a:extLst>
          </p:cNvPr>
          <p:cNvSpPr txBox="1"/>
          <p:nvPr/>
        </p:nvSpPr>
        <p:spPr bwMode="auto">
          <a:xfrm>
            <a:off x="5050681" y="588407"/>
            <a:ext cx="2090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Image + Text – Text</a:t>
            </a:r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5FBCFC8-E8FD-4A47-9A85-8C8647459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351" y="1372238"/>
            <a:ext cx="5580724" cy="462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505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4D81E83-F827-F44A-935C-C60E0C6827BC}"/>
              </a:ext>
            </a:extLst>
          </p:cNvPr>
          <p:cNvSpPr txBox="1"/>
          <p:nvPr/>
        </p:nvSpPr>
        <p:spPr bwMode="auto">
          <a:xfrm>
            <a:off x="4493704" y="220288"/>
            <a:ext cx="3384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Example – Vision Language Model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7A132CF-5B0E-A64B-B1C6-760BEADDDA0B}"/>
              </a:ext>
            </a:extLst>
          </p:cNvPr>
          <p:cNvSpPr txBox="1"/>
          <p:nvPr/>
        </p:nvSpPr>
        <p:spPr bwMode="auto">
          <a:xfrm>
            <a:off x="5050681" y="588407"/>
            <a:ext cx="2090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Image + Text – Text</a:t>
            </a:r>
            <a:endParaRPr kumimoji="1" lang="zh-CN" altLang="en-US" dirty="0"/>
          </a:p>
        </p:txBody>
      </p:sp>
      <p:pic>
        <p:nvPicPr>
          <p:cNvPr id="18434" name="Picture 2" descr="2">
            <a:extLst>
              <a:ext uri="{FF2B5EF4-FFF2-40B4-BE49-F238E27FC236}">
                <a16:creationId xmlns:a16="http://schemas.microsoft.com/office/drawing/2014/main" id="{45DA408A-BD2A-5A46-8A50-75AC76BC1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783" y="1484784"/>
            <a:ext cx="10662431" cy="345767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6B3D8A9-DA1F-134C-97C0-AE2C5171E5FB}"/>
              </a:ext>
            </a:extLst>
          </p:cNvPr>
          <p:cNvSpPr txBox="1"/>
          <p:nvPr/>
        </p:nvSpPr>
        <p:spPr>
          <a:xfrm>
            <a:off x="3856510" y="5469503"/>
            <a:ext cx="4658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The image is firstly encoded and then projected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37666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E092094-9FB8-1345-80E6-AACDBADD29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77"/>
          <a:stretch/>
        </p:blipFill>
        <p:spPr>
          <a:xfrm>
            <a:off x="2567607" y="1151809"/>
            <a:ext cx="7441807" cy="486322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F9DC999-61ED-EB4B-B7F0-30FA46C331AD}"/>
              </a:ext>
            </a:extLst>
          </p:cNvPr>
          <p:cNvSpPr txBox="1"/>
          <p:nvPr/>
        </p:nvSpPr>
        <p:spPr bwMode="auto">
          <a:xfrm>
            <a:off x="4493704" y="220288"/>
            <a:ext cx="3384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Example – Vision Language Model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5F84428-EB89-CD4A-8CE0-9011354FBC8B}"/>
              </a:ext>
            </a:extLst>
          </p:cNvPr>
          <p:cNvSpPr txBox="1"/>
          <p:nvPr/>
        </p:nvSpPr>
        <p:spPr bwMode="auto">
          <a:xfrm>
            <a:off x="5050681" y="588407"/>
            <a:ext cx="2090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Image + Text – Text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FABE4AD-CC0D-D149-9822-09FAE62E9B19}"/>
              </a:ext>
            </a:extLst>
          </p:cNvPr>
          <p:cNvSpPr txBox="1"/>
          <p:nvPr/>
        </p:nvSpPr>
        <p:spPr>
          <a:xfrm>
            <a:off x="3239482" y="6268379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https://huggingface.co/spaces/etri-vilab/Ko-LLaVA</a:t>
            </a:r>
          </a:p>
        </p:txBody>
      </p:sp>
    </p:spTree>
    <p:extLst>
      <p:ext uri="{BB962C8B-B14F-4D97-AF65-F5344CB8AC3E}">
        <p14:creationId xmlns:p14="http://schemas.microsoft.com/office/powerpoint/2010/main" val="3402958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C608F18-B8E6-D841-9AA9-18E1044FBCAD}"/>
              </a:ext>
            </a:extLst>
          </p:cNvPr>
          <p:cNvSpPr txBox="1"/>
          <p:nvPr/>
        </p:nvSpPr>
        <p:spPr bwMode="auto">
          <a:xfrm>
            <a:off x="4754125" y="228811"/>
            <a:ext cx="2683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Example – Stable Diffusion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4CECC1-5528-314B-95FA-17FDA5630231}"/>
              </a:ext>
            </a:extLst>
          </p:cNvPr>
          <p:cNvSpPr txBox="1"/>
          <p:nvPr/>
        </p:nvSpPr>
        <p:spPr bwMode="auto">
          <a:xfrm>
            <a:off x="5402540" y="598143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Text – Image</a:t>
            </a:r>
            <a:endParaRPr kumimoji="1" lang="zh-CN" altLang="en-US" dirty="0"/>
          </a:p>
        </p:txBody>
      </p:sp>
      <p:pic>
        <p:nvPicPr>
          <p:cNvPr id="10244" name="Picture 4" descr="1">
            <a:extLst>
              <a:ext uri="{FF2B5EF4-FFF2-40B4-BE49-F238E27FC236}">
                <a16:creationId xmlns:a16="http://schemas.microsoft.com/office/drawing/2014/main" id="{E1EBD21D-EA73-964D-80D2-05797D27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464" y="1268760"/>
            <a:ext cx="7340600" cy="486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FA09B4F-D90E-8845-8899-9F13EAD451C0}"/>
              </a:ext>
            </a:extLst>
          </p:cNvPr>
          <p:cNvSpPr txBox="1"/>
          <p:nvPr/>
        </p:nvSpPr>
        <p:spPr>
          <a:xfrm>
            <a:off x="9399352" y="2148784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Training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C16F22A-B328-7046-B91B-D5668E5A4F4E}"/>
              </a:ext>
            </a:extLst>
          </p:cNvPr>
          <p:cNvSpPr txBox="1"/>
          <p:nvPr/>
        </p:nvSpPr>
        <p:spPr>
          <a:xfrm>
            <a:off x="8679272" y="265284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学习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0E83760-290D-B24E-8454-95ADA45EF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2425" y="2640873"/>
            <a:ext cx="1666447" cy="39914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0FE4931-B273-2043-A9FD-26BE10C5ADAF}"/>
              </a:ext>
            </a:extLst>
          </p:cNvPr>
          <p:cNvSpPr txBox="1"/>
          <p:nvPr/>
        </p:nvSpPr>
        <p:spPr>
          <a:xfrm>
            <a:off x="9576643" y="3762613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652DBAB-4CFC-8743-9D71-A80090249D6F}"/>
              </a:ext>
            </a:extLst>
          </p:cNvPr>
          <p:cNvSpPr txBox="1"/>
          <p:nvPr/>
        </p:nvSpPr>
        <p:spPr>
          <a:xfrm>
            <a:off x="9081315" y="426666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随机高斯图像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15B765C-DAAD-A146-ADBA-6670647DEAD7}"/>
              </a:ext>
            </a:extLst>
          </p:cNvPr>
          <p:cNvSpPr txBox="1"/>
          <p:nvPr/>
        </p:nvSpPr>
        <p:spPr>
          <a:xfrm>
            <a:off x="9312147" y="516115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生成图像</a:t>
            </a:r>
          </a:p>
        </p:txBody>
      </p:sp>
      <p:sp>
        <p:nvSpPr>
          <p:cNvPr id="6" name="下箭头 5">
            <a:extLst>
              <a:ext uri="{FF2B5EF4-FFF2-40B4-BE49-F238E27FC236}">
                <a16:creationId xmlns:a16="http://schemas.microsoft.com/office/drawing/2014/main" id="{0CCE6567-9E74-784D-9635-1234519987AA}"/>
              </a:ext>
            </a:extLst>
          </p:cNvPr>
          <p:cNvSpPr/>
          <p:nvPr/>
        </p:nvSpPr>
        <p:spPr>
          <a:xfrm>
            <a:off x="9721393" y="4698983"/>
            <a:ext cx="289503" cy="432048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DBFF91E-E2A7-8A49-9747-B07210E4FCF3}"/>
              </a:ext>
            </a:extLst>
          </p:cNvPr>
          <p:cNvSpPr txBox="1"/>
          <p:nvPr/>
        </p:nvSpPr>
        <p:spPr>
          <a:xfrm>
            <a:off x="4831871" y="6248123"/>
            <a:ext cx="2528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Ink-like Diffusion Process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84020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在这里插入图片描述">
            <a:extLst>
              <a:ext uri="{FF2B5EF4-FFF2-40B4-BE49-F238E27FC236}">
                <a16:creationId xmlns:a16="http://schemas.microsoft.com/office/drawing/2014/main" id="{B5354743-FF74-EF4D-9340-00E02A3E03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2" b="6467"/>
          <a:stretch/>
        </p:blipFill>
        <p:spPr bwMode="auto">
          <a:xfrm>
            <a:off x="1155699" y="1484784"/>
            <a:ext cx="9880600" cy="364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C608F18-B8E6-D841-9AA9-18E1044FBCAD}"/>
              </a:ext>
            </a:extLst>
          </p:cNvPr>
          <p:cNvSpPr txBox="1"/>
          <p:nvPr/>
        </p:nvSpPr>
        <p:spPr bwMode="auto">
          <a:xfrm>
            <a:off x="4754125" y="228811"/>
            <a:ext cx="2683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Example – Stable Diffusion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4CECC1-5528-314B-95FA-17FDA5630231}"/>
              </a:ext>
            </a:extLst>
          </p:cNvPr>
          <p:cNvSpPr txBox="1"/>
          <p:nvPr/>
        </p:nvSpPr>
        <p:spPr bwMode="auto">
          <a:xfrm>
            <a:off x="5402540" y="598143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Text – Image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0275E8B-1D23-7748-9E3B-6C85703206A1}"/>
              </a:ext>
            </a:extLst>
          </p:cNvPr>
          <p:cNvSpPr txBox="1"/>
          <p:nvPr/>
        </p:nvSpPr>
        <p:spPr>
          <a:xfrm>
            <a:off x="4117909" y="5458800"/>
            <a:ext cx="1340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Text Control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AA06870-1B7B-0443-B032-DA4FA0E9780A}"/>
              </a:ext>
            </a:extLst>
          </p:cNvPr>
          <p:cNvSpPr txBox="1"/>
          <p:nvPr/>
        </p:nvSpPr>
        <p:spPr>
          <a:xfrm>
            <a:off x="5792104" y="5458424"/>
            <a:ext cx="2464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Vision Encoder/Decoder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91D632-6383-C445-A249-EFC2FEDE4E64}"/>
              </a:ext>
            </a:extLst>
          </p:cNvPr>
          <p:cNvSpPr txBox="1"/>
          <p:nvPr/>
        </p:nvSpPr>
        <p:spPr>
          <a:xfrm>
            <a:off x="3047171" y="6219447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https://huggingface.co/spaces/stabilityai/stable-diffusion</a:t>
            </a:r>
          </a:p>
        </p:txBody>
      </p:sp>
    </p:spTree>
    <p:extLst>
      <p:ext uri="{BB962C8B-B14F-4D97-AF65-F5344CB8AC3E}">
        <p14:creationId xmlns:p14="http://schemas.microsoft.com/office/powerpoint/2010/main" val="29385140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C608F18-B8E6-D841-9AA9-18E1044FBCAD}"/>
              </a:ext>
            </a:extLst>
          </p:cNvPr>
          <p:cNvSpPr txBox="1"/>
          <p:nvPr/>
        </p:nvSpPr>
        <p:spPr bwMode="auto">
          <a:xfrm>
            <a:off x="4754125" y="228811"/>
            <a:ext cx="2683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Example – Stable Diffusion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4CECC1-5528-314B-95FA-17FDA5630231}"/>
              </a:ext>
            </a:extLst>
          </p:cNvPr>
          <p:cNvSpPr txBox="1"/>
          <p:nvPr/>
        </p:nvSpPr>
        <p:spPr bwMode="auto">
          <a:xfrm>
            <a:off x="5402540" y="598143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Text – Image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91D632-6383-C445-A249-EFC2FEDE4E64}"/>
              </a:ext>
            </a:extLst>
          </p:cNvPr>
          <p:cNvSpPr txBox="1"/>
          <p:nvPr/>
        </p:nvSpPr>
        <p:spPr>
          <a:xfrm>
            <a:off x="3047170" y="6381328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https://huggingface.co/spaces/stabilityai/stable-diffusion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DF7E34-1E0F-344D-94BE-043EBE7259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61006"/>
          <a:stretch/>
        </p:blipFill>
        <p:spPr>
          <a:xfrm>
            <a:off x="2900398" y="1075977"/>
            <a:ext cx="6391201" cy="192168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A13BACC8-F215-CF44-8060-BD5B34B56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8" y="3222495"/>
            <a:ext cx="2996952" cy="299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09E8A8F5-AA3B-EB43-B1CF-0B99CAC1C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6775" y="3222495"/>
            <a:ext cx="2996952" cy="299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>
            <a:extLst>
              <a:ext uri="{FF2B5EF4-FFF2-40B4-BE49-F238E27FC236}">
                <a16:creationId xmlns:a16="http://schemas.microsoft.com/office/drawing/2014/main" id="{CC9B4EEC-2546-4548-A167-EBEEAA472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222495"/>
            <a:ext cx="2996952" cy="299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4" name="Picture 8">
            <a:extLst>
              <a:ext uri="{FF2B5EF4-FFF2-40B4-BE49-F238E27FC236}">
                <a16:creationId xmlns:a16="http://schemas.microsoft.com/office/drawing/2014/main" id="{0341180E-7A40-434A-94C9-8E0AD221F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5225" y="3225413"/>
            <a:ext cx="2994767" cy="2994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64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940" y="223520"/>
            <a:ext cx="10817860" cy="622427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C608F18-B8E6-D841-9AA9-18E1044FBCAD}"/>
              </a:ext>
            </a:extLst>
          </p:cNvPr>
          <p:cNvSpPr txBox="1"/>
          <p:nvPr/>
        </p:nvSpPr>
        <p:spPr bwMode="auto">
          <a:xfrm>
            <a:off x="4754125" y="228811"/>
            <a:ext cx="2683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Example – Stable Diffusion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4CECC1-5528-314B-95FA-17FDA5630231}"/>
              </a:ext>
            </a:extLst>
          </p:cNvPr>
          <p:cNvSpPr txBox="1"/>
          <p:nvPr/>
        </p:nvSpPr>
        <p:spPr bwMode="auto">
          <a:xfrm>
            <a:off x="5402540" y="598143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Text – Image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91D632-6383-C445-A249-EFC2FEDE4E64}"/>
              </a:ext>
            </a:extLst>
          </p:cNvPr>
          <p:cNvSpPr txBox="1"/>
          <p:nvPr/>
        </p:nvSpPr>
        <p:spPr>
          <a:xfrm>
            <a:off x="3047170" y="6381328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https://huggingface.co/spaces/stabilityai/stable-diffusion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8005681-7928-2B4A-B825-DE41DFE4B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664" y="1052736"/>
            <a:ext cx="6742672" cy="206180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6386" name="Picture 2">
            <a:extLst>
              <a:ext uri="{FF2B5EF4-FFF2-40B4-BE49-F238E27FC236}">
                <a16:creationId xmlns:a16="http://schemas.microsoft.com/office/drawing/2014/main" id="{63916543-6A66-8944-88EF-DB9BCAEAAC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8" y="3226289"/>
            <a:ext cx="2993158" cy="299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>
            <a:extLst>
              <a:ext uri="{FF2B5EF4-FFF2-40B4-BE49-F238E27FC236}">
                <a16:creationId xmlns:a16="http://schemas.microsoft.com/office/drawing/2014/main" id="{B26E8E5D-4CE2-8748-971C-D663B76DC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805" y="3222495"/>
            <a:ext cx="2988922" cy="298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0" name="Picture 6">
            <a:extLst>
              <a:ext uri="{FF2B5EF4-FFF2-40B4-BE49-F238E27FC236}">
                <a16:creationId xmlns:a16="http://schemas.microsoft.com/office/drawing/2014/main" id="{95CCE68C-C0C1-064F-BE21-B621C919D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890" y="3222495"/>
            <a:ext cx="2988922" cy="298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2" name="Picture 8">
            <a:extLst>
              <a:ext uri="{FF2B5EF4-FFF2-40B4-BE49-F238E27FC236}">
                <a16:creationId xmlns:a16="http://schemas.microsoft.com/office/drawing/2014/main" id="{5497F581-182E-7649-9F10-8D5F68955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7322" y="3222496"/>
            <a:ext cx="2996952" cy="299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67975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E55D180-0CFC-D37C-6D33-D3BB026FBD8E}"/>
              </a:ext>
            </a:extLst>
          </p:cNvPr>
          <p:cNvSpPr txBox="1"/>
          <p:nvPr/>
        </p:nvSpPr>
        <p:spPr>
          <a:xfrm>
            <a:off x="657802" y="426793"/>
            <a:ext cx="399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Reinforcement Learning</a:t>
            </a:r>
            <a:endParaRPr lang="zh-CN" altLang="en-US" b="1" dirty="0"/>
          </a:p>
        </p:txBody>
      </p:sp>
      <p:pic>
        <p:nvPicPr>
          <p:cNvPr id="2050" name="Picture 2" descr="Understanding Reinforcement Learning in-depth - GeeksforGeeks">
            <a:extLst>
              <a:ext uri="{FF2B5EF4-FFF2-40B4-BE49-F238E27FC236}">
                <a16:creationId xmlns:a16="http://schemas.microsoft.com/office/drawing/2014/main" id="{543662E6-33CF-E091-1D95-85150AE18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02" y="1000210"/>
            <a:ext cx="4399973" cy="1973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 descr="图片包含 物体, 草, 桌子, 狗&#10;&#10;描述已自动生成">
            <a:extLst>
              <a:ext uri="{FF2B5EF4-FFF2-40B4-BE49-F238E27FC236}">
                <a16:creationId xmlns:a16="http://schemas.microsoft.com/office/drawing/2014/main" id="{B5CDD1B2-0A46-7188-B936-A45E515F89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02" y="3352222"/>
            <a:ext cx="4762500" cy="2678906"/>
          </a:xfrm>
          <a:prstGeom prst="rect">
            <a:avLst/>
          </a:prstGeom>
        </p:spPr>
      </p:pic>
      <p:pic>
        <p:nvPicPr>
          <p:cNvPr id="2056" name="Picture 8" descr="强化学习的原理及应用实例- 联远智维">
            <a:extLst>
              <a:ext uri="{FF2B5EF4-FFF2-40B4-BE49-F238E27FC236}">
                <a16:creationId xmlns:a16="http://schemas.microsoft.com/office/drawing/2014/main" id="{0A913FA7-7412-96BD-9BC5-8453A4F47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73" y="758311"/>
            <a:ext cx="4350327" cy="2447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ome | Boston Dynamics">
            <a:extLst>
              <a:ext uri="{FF2B5EF4-FFF2-40B4-BE49-F238E27FC236}">
                <a16:creationId xmlns:a16="http://schemas.microsoft.com/office/drawing/2014/main" id="{F38E65E0-9AA4-9A37-C856-6A2653BDA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0744" y="673316"/>
            <a:ext cx="4176424" cy="2678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C4E442A-7C4B-0158-0AB4-6DC5746615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3712240"/>
            <a:ext cx="5816023" cy="231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52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101EF-A4E7-3304-315A-3B732F7E6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0592F6F4-9985-9AB2-417C-04629BF32FA0}"/>
              </a:ext>
            </a:extLst>
          </p:cNvPr>
          <p:cNvCxnSpPr>
            <a:cxnSpLocks/>
          </p:cNvCxnSpPr>
          <p:nvPr/>
        </p:nvCxnSpPr>
        <p:spPr>
          <a:xfrm>
            <a:off x="2238375" y="6096887"/>
            <a:ext cx="927516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A059409-F06E-EB83-E7FF-7CC0413EE884}"/>
              </a:ext>
            </a:extLst>
          </p:cNvPr>
          <p:cNvCxnSpPr>
            <a:cxnSpLocks/>
          </p:cNvCxnSpPr>
          <p:nvPr/>
        </p:nvCxnSpPr>
        <p:spPr>
          <a:xfrm>
            <a:off x="923925" y="6096887"/>
            <a:ext cx="1314450" cy="0"/>
          </a:xfrm>
          <a:prstGeom prst="line">
            <a:avLst/>
          </a:prstGeom>
          <a:ln w="571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AB79FC10-C20A-C3C6-8131-0CB4100D0FF7}"/>
              </a:ext>
            </a:extLst>
          </p:cNvPr>
          <p:cNvSpPr txBox="1"/>
          <p:nvPr/>
        </p:nvSpPr>
        <p:spPr>
          <a:xfrm>
            <a:off x="783673" y="5718917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Late 1960s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8EED8F9-46BC-8704-05BD-454005174039}"/>
              </a:ext>
            </a:extLst>
          </p:cNvPr>
          <p:cNvSpPr txBox="1"/>
          <p:nvPr/>
        </p:nvSpPr>
        <p:spPr>
          <a:xfrm>
            <a:off x="783673" y="5137315"/>
            <a:ext cx="160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Multilayer Perceptron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9DB6AE2-0B7D-FF74-7C11-E158E6CECAA8}"/>
              </a:ext>
            </a:extLst>
          </p:cNvPr>
          <p:cNvSpPr txBox="1">
            <a:spLocks/>
          </p:cNvSpPr>
          <p:nvPr/>
        </p:nvSpPr>
        <p:spPr>
          <a:xfrm>
            <a:off x="2205444" y="5336598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AlexNet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BA319DD-6AE4-CCE5-AE4C-8A26B2610F50}"/>
              </a:ext>
            </a:extLst>
          </p:cNvPr>
          <p:cNvSpPr txBox="1"/>
          <p:nvPr/>
        </p:nvSpPr>
        <p:spPr>
          <a:xfrm>
            <a:off x="2299257" y="569262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2012</a:t>
            </a:r>
            <a:endParaRPr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83D79C-CE4B-EE56-8B35-101FAAE25944}"/>
              </a:ext>
            </a:extLst>
          </p:cNvPr>
          <p:cNvSpPr txBox="1"/>
          <p:nvPr/>
        </p:nvSpPr>
        <p:spPr>
          <a:xfrm>
            <a:off x="476744" y="391780"/>
            <a:ext cx="976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Different areas of AI </a:t>
            </a:r>
            <a:endParaRPr lang="zh-CN" altLang="en-US" b="1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32228B9-16F1-187B-B0C3-2E340C1612BC}"/>
              </a:ext>
            </a:extLst>
          </p:cNvPr>
          <p:cNvCxnSpPr>
            <a:stCxn id="2" idx="0"/>
          </p:cNvCxnSpPr>
          <p:nvPr/>
        </p:nvCxnSpPr>
        <p:spPr>
          <a:xfrm flipV="1">
            <a:off x="2635942" y="4904509"/>
            <a:ext cx="0" cy="4320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AEEF915-64D8-0C6A-4966-AF53E2D6A145}"/>
              </a:ext>
            </a:extLst>
          </p:cNvPr>
          <p:cNvSpPr txBox="1"/>
          <p:nvPr/>
        </p:nvSpPr>
        <p:spPr>
          <a:xfrm>
            <a:off x="1527464" y="4533136"/>
            <a:ext cx="266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 classification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B095457-195B-BD42-FD19-DCDE5AD960A7}"/>
              </a:ext>
            </a:extLst>
          </p:cNvPr>
          <p:cNvSpPr txBox="1"/>
          <p:nvPr/>
        </p:nvSpPr>
        <p:spPr>
          <a:xfrm>
            <a:off x="5272920" y="5709073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2014</a:t>
            </a:r>
            <a:endParaRPr lang="zh-CN" altLang="en-US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1B75DE3-74D8-A5D0-3708-9B9C0C8014E1}"/>
              </a:ext>
            </a:extLst>
          </p:cNvPr>
          <p:cNvSpPr txBox="1">
            <a:spLocks/>
          </p:cNvSpPr>
          <p:nvPr/>
        </p:nvSpPr>
        <p:spPr>
          <a:xfrm>
            <a:off x="5186314" y="5366199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R-CNN</a:t>
            </a:r>
            <a:endParaRPr lang="zh-CN" altLang="en-US" sz="1400" dirty="0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43619585-4632-A8BC-9F0E-197BBCD203E6}"/>
              </a:ext>
            </a:extLst>
          </p:cNvPr>
          <p:cNvCxnSpPr>
            <a:cxnSpLocks/>
          </p:cNvCxnSpPr>
          <p:nvPr/>
        </p:nvCxnSpPr>
        <p:spPr>
          <a:xfrm flipV="1">
            <a:off x="5568782" y="4902468"/>
            <a:ext cx="0" cy="5129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18B74E30-C64D-C91F-D646-25906AAAF52A}"/>
              </a:ext>
            </a:extLst>
          </p:cNvPr>
          <p:cNvSpPr txBox="1"/>
          <p:nvPr/>
        </p:nvSpPr>
        <p:spPr>
          <a:xfrm>
            <a:off x="4646011" y="4474606"/>
            <a:ext cx="184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Object detection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DF5F3A1-3577-9AA5-9C0C-3E8D547E9FE8}"/>
              </a:ext>
            </a:extLst>
          </p:cNvPr>
          <p:cNvSpPr txBox="1">
            <a:spLocks/>
          </p:cNvSpPr>
          <p:nvPr/>
        </p:nvSpPr>
        <p:spPr>
          <a:xfrm>
            <a:off x="3396388" y="5384388"/>
            <a:ext cx="1091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Word2Vec</a:t>
            </a:r>
            <a:endParaRPr lang="zh-CN" altLang="en-US" sz="14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C2FADB5-F7DC-3052-BFB4-69DC64AFE406}"/>
              </a:ext>
            </a:extLst>
          </p:cNvPr>
          <p:cNvSpPr txBox="1"/>
          <p:nvPr/>
        </p:nvSpPr>
        <p:spPr>
          <a:xfrm>
            <a:off x="3601698" y="5705768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2013</a:t>
            </a:r>
            <a:endParaRPr lang="zh-CN" altLang="en-US" sz="1400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FA91940B-0BC4-03B1-A06E-32C6E87A1357}"/>
              </a:ext>
            </a:extLst>
          </p:cNvPr>
          <p:cNvCxnSpPr>
            <a:cxnSpLocks/>
          </p:cNvCxnSpPr>
          <p:nvPr/>
        </p:nvCxnSpPr>
        <p:spPr>
          <a:xfrm flipV="1">
            <a:off x="3906385" y="4382329"/>
            <a:ext cx="0" cy="1040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45023445-E832-D6FC-BCEE-85D8C5B2AB61}"/>
              </a:ext>
            </a:extLst>
          </p:cNvPr>
          <p:cNvSpPr txBox="1"/>
          <p:nvPr/>
        </p:nvSpPr>
        <p:spPr>
          <a:xfrm>
            <a:off x="3102821" y="3766665"/>
            <a:ext cx="1773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Natural Language Processing (NLP)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15F85B0-6516-1D2B-D004-2B94513938CB}"/>
              </a:ext>
            </a:extLst>
          </p:cNvPr>
          <p:cNvSpPr txBox="1"/>
          <p:nvPr/>
        </p:nvSpPr>
        <p:spPr>
          <a:xfrm>
            <a:off x="6479268" y="5705768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2016</a:t>
            </a:r>
            <a:endParaRPr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8590628-EBBC-C68E-770E-1E87045AA444}"/>
              </a:ext>
            </a:extLst>
          </p:cNvPr>
          <p:cNvSpPr txBox="1">
            <a:spLocks/>
          </p:cNvSpPr>
          <p:nvPr/>
        </p:nvSpPr>
        <p:spPr>
          <a:xfrm>
            <a:off x="6392662" y="5362894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ResNet</a:t>
            </a:r>
            <a:endParaRPr lang="zh-CN" altLang="en-US" sz="1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213B22-7695-2569-DC38-F6F56D3ED5CE}"/>
              </a:ext>
            </a:extLst>
          </p:cNvPr>
          <p:cNvSpPr txBox="1"/>
          <p:nvPr/>
        </p:nvSpPr>
        <p:spPr>
          <a:xfrm>
            <a:off x="7389753" y="5722740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2017</a:t>
            </a:r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990D43B-03B2-741C-50D0-6A635DE36DF5}"/>
              </a:ext>
            </a:extLst>
          </p:cNvPr>
          <p:cNvSpPr txBox="1">
            <a:spLocks/>
          </p:cNvSpPr>
          <p:nvPr/>
        </p:nvSpPr>
        <p:spPr>
          <a:xfrm>
            <a:off x="7138564" y="5370774"/>
            <a:ext cx="1202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Transformer</a:t>
            </a:r>
            <a:endParaRPr lang="zh-CN" altLang="en-US" sz="1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4666718-A0D9-9591-8916-43404CB422F0}"/>
              </a:ext>
            </a:extLst>
          </p:cNvPr>
          <p:cNvSpPr txBox="1"/>
          <p:nvPr/>
        </p:nvSpPr>
        <p:spPr>
          <a:xfrm>
            <a:off x="8450901" y="5729891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2018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8582837-6921-ABC0-91A3-2151B56F67B2}"/>
              </a:ext>
            </a:extLst>
          </p:cNvPr>
          <p:cNvSpPr txBox="1">
            <a:spLocks/>
          </p:cNvSpPr>
          <p:nvPr/>
        </p:nvSpPr>
        <p:spPr>
          <a:xfrm>
            <a:off x="8466948" y="5380443"/>
            <a:ext cx="5596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Bert</a:t>
            </a:r>
            <a:endParaRPr lang="zh-CN" altLang="en-US" sz="1400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43D9749-039B-B875-76B9-94E0EB9841A9}"/>
              </a:ext>
            </a:extLst>
          </p:cNvPr>
          <p:cNvCxnSpPr>
            <a:cxnSpLocks/>
          </p:cNvCxnSpPr>
          <p:nvPr/>
        </p:nvCxnSpPr>
        <p:spPr>
          <a:xfrm flipV="1">
            <a:off x="8746763" y="4930591"/>
            <a:ext cx="0" cy="5129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2E8E82B9-3FF3-3B35-8718-AA893005B87E}"/>
              </a:ext>
            </a:extLst>
          </p:cNvPr>
          <p:cNvSpPr txBox="1"/>
          <p:nvPr/>
        </p:nvSpPr>
        <p:spPr>
          <a:xfrm>
            <a:off x="7865294" y="4279448"/>
            <a:ext cx="1845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Large Language Models (LLM)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FD45CEF-AFFF-496C-AAFF-8B69FC757AFE}"/>
              </a:ext>
            </a:extLst>
          </p:cNvPr>
          <p:cNvSpPr txBox="1"/>
          <p:nvPr/>
        </p:nvSpPr>
        <p:spPr>
          <a:xfrm>
            <a:off x="9506812" y="5733178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2019</a:t>
            </a:r>
            <a:endParaRPr lang="zh-CN" altLang="en-US" sz="14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932F40D-2360-7F6B-A1FE-52B042996406}"/>
              </a:ext>
            </a:extLst>
          </p:cNvPr>
          <p:cNvSpPr txBox="1">
            <a:spLocks/>
          </p:cNvSpPr>
          <p:nvPr/>
        </p:nvSpPr>
        <p:spPr>
          <a:xfrm>
            <a:off x="9431906" y="5383730"/>
            <a:ext cx="80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GPT-2</a:t>
            </a:r>
            <a:endParaRPr lang="zh-CN" altLang="en-US" sz="14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5A27445-DE3E-58D7-2B2D-502D1AC65A52}"/>
              </a:ext>
            </a:extLst>
          </p:cNvPr>
          <p:cNvSpPr txBox="1"/>
          <p:nvPr/>
        </p:nvSpPr>
        <p:spPr>
          <a:xfrm>
            <a:off x="10190607" y="5737578"/>
            <a:ext cx="59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2020</a:t>
            </a:r>
            <a:endParaRPr lang="zh-CN" altLang="en-US" sz="14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8931086-A216-A512-9C47-D79280D1C0F8}"/>
              </a:ext>
            </a:extLst>
          </p:cNvPr>
          <p:cNvSpPr txBox="1">
            <a:spLocks/>
          </p:cNvSpPr>
          <p:nvPr/>
        </p:nvSpPr>
        <p:spPr>
          <a:xfrm>
            <a:off x="10115701" y="5388130"/>
            <a:ext cx="80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GPT-3</a:t>
            </a:r>
            <a:endParaRPr lang="zh-CN" altLang="en-US" sz="14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9120DEF-1495-9F13-E367-BA60C443D56A}"/>
              </a:ext>
            </a:extLst>
          </p:cNvPr>
          <p:cNvSpPr txBox="1">
            <a:spLocks/>
          </p:cNvSpPr>
          <p:nvPr/>
        </p:nvSpPr>
        <p:spPr>
          <a:xfrm>
            <a:off x="11000278" y="5552912"/>
            <a:ext cx="80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……</a:t>
            </a:r>
            <a:endParaRPr lang="zh-CN" altLang="en-US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EE57D6A-0699-BA24-4BAE-263D16859306}"/>
              </a:ext>
            </a:extLst>
          </p:cNvPr>
          <p:cNvSpPr txBox="1"/>
          <p:nvPr/>
        </p:nvSpPr>
        <p:spPr>
          <a:xfrm>
            <a:off x="581891" y="988291"/>
            <a:ext cx="2520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Computer Vision (CV)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DD9E6E1-BE48-97DC-CBFD-C5919B657485}"/>
              </a:ext>
            </a:extLst>
          </p:cNvPr>
          <p:cNvSpPr txBox="1"/>
          <p:nvPr/>
        </p:nvSpPr>
        <p:spPr>
          <a:xfrm>
            <a:off x="581891" y="1573937"/>
            <a:ext cx="361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Natural Language Processing (NLP)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7B2EC48-C15F-4689-3557-8BAC0F262B7C}"/>
              </a:ext>
            </a:extLst>
          </p:cNvPr>
          <p:cNvSpPr txBox="1"/>
          <p:nvPr/>
        </p:nvSpPr>
        <p:spPr>
          <a:xfrm>
            <a:off x="581891" y="2132517"/>
            <a:ext cx="361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General Machine Learning</a:t>
            </a:r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9017F14-3507-7191-79F0-1744AA37695E}"/>
              </a:ext>
            </a:extLst>
          </p:cNvPr>
          <p:cNvSpPr txBox="1"/>
          <p:nvPr/>
        </p:nvSpPr>
        <p:spPr>
          <a:xfrm>
            <a:off x="581891" y="2691097"/>
            <a:ext cx="361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Explainable Machine Learning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1C40F4D-71EA-2683-B727-708F29AADD34}"/>
              </a:ext>
            </a:extLst>
          </p:cNvPr>
          <p:cNvSpPr txBox="1"/>
          <p:nvPr/>
        </p:nvSpPr>
        <p:spPr>
          <a:xfrm>
            <a:off x="5663656" y="1574349"/>
            <a:ext cx="361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AI4S: AI for Science</a:t>
            </a:r>
            <a:endParaRPr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FC45F55-B681-76F5-27AA-B1BD2E7456D7}"/>
              </a:ext>
            </a:extLst>
          </p:cNvPr>
          <p:cNvSpPr txBox="1"/>
          <p:nvPr/>
        </p:nvSpPr>
        <p:spPr>
          <a:xfrm>
            <a:off x="5663656" y="980646"/>
            <a:ext cx="361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Embodied Intelligence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5F6A03A-EA7F-1679-0A70-0BEED55B12E0}"/>
              </a:ext>
            </a:extLst>
          </p:cNvPr>
          <p:cNvSpPr txBox="1"/>
          <p:nvPr/>
        </p:nvSpPr>
        <p:spPr>
          <a:xfrm>
            <a:off x="5663656" y="2154090"/>
            <a:ext cx="361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Reinforcement Learning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4D209CA-D589-42DA-7640-93A484B984E4}"/>
              </a:ext>
            </a:extLst>
          </p:cNvPr>
          <p:cNvSpPr txBox="1"/>
          <p:nvPr/>
        </p:nvSpPr>
        <p:spPr>
          <a:xfrm>
            <a:off x="5663656" y="2769671"/>
            <a:ext cx="361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……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145618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5428ED-B728-8609-B970-C51AB22C2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263" y="2766218"/>
            <a:ext cx="4971473" cy="1325563"/>
          </a:xfrm>
        </p:spPr>
        <p:txBody>
          <a:bodyPr/>
          <a:lstStyle/>
          <a:p>
            <a:r>
              <a:rPr lang="en-US" altLang="zh-CN" dirty="0"/>
              <a:t>Thanks for listening!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4136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090" y="96520"/>
            <a:ext cx="11097260" cy="65411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25" y="458470"/>
            <a:ext cx="12019915" cy="56368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4E7D1-A9B8-1818-6A01-F47745424F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3B864C-778A-3BD3-0E66-47F1D0AFC7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000" y="2698750"/>
            <a:ext cx="9144000" cy="105918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The Timeline of </a:t>
            </a:r>
            <a:r>
              <a:rPr lang="en-US" altLang="zh-CN"/>
              <a:t>Deep Learning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52567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804EC-55DA-1A56-837C-791787974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BA17FCAD-95F6-92B0-0A9A-1C9B20193638}"/>
              </a:ext>
            </a:extLst>
          </p:cNvPr>
          <p:cNvCxnSpPr>
            <a:cxnSpLocks/>
          </p:cNvCxnSpPr>
          <p:nvPr/>
        </p:nvCxnSpPr>
        <p:spPr>
          <a:xfrm>
            <a:off x="2238375" y="6096887"/>
            <a:ext cx="927516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F8AF853-24EE-1212-DE63-525E7A44B9EE}"/>
              </a:ext>
            </a:extLst>
          </p:cNvPr>
          <p:cNvCxnSpPr>
            <a:cxnSpLocks/>
          </p:cNvCxnSpPr>
          <p:nvPr/>
        </p:nvCxnSpPr>
        <p:spPr>
          <a:xfrm>
            <a:off x="923925" y="6096887"/>
            <a:ext cx="1314450" cy="0"/>
          </a:xfrm>
          <a:prstGeom prst="line">
            <a:avLst/>
          </a:prstGeom>
          <a:ln w="571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C12A593F-EB9A-CA55-5C84-A2C0ED8CB59A}"/>
              </a:ext>
            </a:extLst>
          </p:cNvPr>
          <p:cNvSpPr txBox="1"/>
          <p:nvPr/>
        </p:nvSpPr>
        <p:spPr>
          <a:xfrm>
            <a:off x="783673" y="5718917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Late 1960s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5085A55-2EFD-7D96-BB71-2D223292D3C0}"/>
              </a:ext>
            </a:extLst>
          </p:cNvPr>
          <p:cNvSpPr txBox="1"/>
          <p:nvPr/>
        </p:nvSpPr>
        <p:spPr>
          <a:xfrm>
            <a:off x="783673" y="5137315"/>
            <a:ext cx="160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Multilayer Perceptron</a:t>
            </a:r>
            <a:endParaRPr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6B0913F-D513-409D-276F-1206F63489C2}"/>
              </a:ext>
            </a:extLst>
          </p:cNvPr>
          <p:cNvSpPr txBox="1"/>
          <p:nvPr/>
        </p:nvSpPr>
        <p:spPr>
          <a:xfrm>
            <a:off x="526358" y="407259"/>
            <a:ext cx="976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The Start of Neural Network: Multilayer Perception (late 1960s)</a:t>
            </a:r>
            <a:endParaRPr lang="zh-CN" altLang="en-US" b="1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E948641-A8B4-3225-690E-4274EC054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1474" y="1538558"/>
            <a:ext cx="2714625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流程图: 接点 5">
            <a:extLst>
              <a:ext uri="{FF2B5EF4-FFF2-40B4-BE49-F238E27FC236}">
                <a16:creationId xmlns:a16="http://schemas.microsoft.com/office/drawing/2014/main" id="{A87628B1-8931-1D75-0343-80BBC9DCE376}"/>
              </a:ext>
            </a:extLst>
          </p:cNvPr>
          <p:cNvSpPr/>
          <p:nvPr/>
        </p:nvSpPr>
        <p:spPr>
          <a:xfrm>
            <a:off x="1935280" y="1543970"/>
            <a:ext cx="489528" cy="457200"/>
          </a:xfrm>
          <a:prstGeom prst="flowChartConnector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流程图: 接点 9">
            <a:extLst>
              <a:ext uri="{FF2B5EF4-FFF2-40B4-BE49-F238E27FC236}">
                <a16:creationId xmlns:a16="http://schemas.microsoft.com/office/drawing/2014/main" id="{28988ED5-F54B-C1AE-0978-0EB52065FBB2}"/>
              </a:ext>
            </a:extLst>
          </p:cNvPr>
          <p:cNvSpPr/>
          <p:nvPr/>
        </p:nvSpPr>
        <p:spPr>
          <a:xfrm>
            <a:off x="3234459" y="1543970"/>
            <a:ext cx="489528" cy="457200"/>
          </a:xfrm>
          <a:prstGeom prst="flowChartConnector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90175897-679F-CF3A-2C3E-870398462B90}"/>
              </a:ext>
            </a:extLst>
          </p:cNvPr>
          <p:cNvCxnSpPr>
            <a:stCxn id="6" idx="6"/>
            <a:endCxn id="10" idx="2"/>
          </p:cNvCxnSpPr>
          <p:nvPr/>
        </p:nvCxnSpPr>
        <p:spPr>
          <a:xfrm>
            <a:off x="2424808" y="1772570"/>
            <a:ext cx="80965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77189AFD-D0B0-650D-EA96-0E847AAF763D}"/>
              </a:ext>
            </a:extLst>
          </p:cNvPr>
          <p:cNvSpPr txBox="1"/>
          <p:nvPr/>
        </p:nvSpPr>
        <p:spPr>
          <a:xfrm>
            <a:off x="837964" y="860240"/>
            <a:ext cx="1985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MLP: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5DCB85E-92F6-8EAE-51A1-7FAECD262287}"/>
              </a:ext>
            </a:extLst>
          </p:cNvPr>
          <p:cNvSpPr txBox="1"/>
          <p:nvPr/>
        </p:nvSpPr>
        <p:spPr>
          <a:xfrm>
            <a:off x="2063934" y="1174638"/>
            <a:ext cx="28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63C5FC0-2D9D-751E-A2A0-30350242F839}"/>
              </a:ext>
            </a:extLst>
          </p:cNvPr>
          <p:cNvSpPr txBox="1"/>
          <p:nvPr/>
        </p:nvSpPr>
        <p:spPr>
          <a:xfrm>
            <a:off x="3337712" y="1185321"/>
            <a:ext cx="28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AA26E6FA-4DAC-A535-DA10-ADF31A6E1F7B}"/>
                  </a:ext>
                </a:extLst>
              </p:cNvPr>
              <p:cNvSpPr txBox="1"/>
              <p:nvPr/>
            </p:nvSpPr>
            <p:spPr>
              <a:xfrm>
                <a:off x="3620733" y="1203108"/>
                <a:ext cx="4032066" cy="7101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≥0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0,    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&lt;0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AA26E6FA-4DAC-A535-DA10-ADF31A6E1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733" y="1203108"/>
                <a:ext cx="4032066" cy="71019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流程图: 接点 24">
            <a:extLst>
              <a:ext uri="{FF2B5EF4-FFF2-40B4-BE49-F238E27FC236}">
                <a16:creationId xmlns:a16="http://schemas.microsoft.com/office/drawing/2014/main" id="{90F90047-5F5B-84C8-2B4F-CACFFD51F0B0}"/>
              </a:ext>
            </a:extLst>
          </p:cNvPr>
          <p:cNvSpPr/>
          <p:nvPr/>
        </p:nvSpPr>
        <p:spPr>
          <a:xfrm>
            <a:off x="1910036" y="2123311"/>
            <a:ext cx="489528" cy="457200"/>
          </a:xfrm>
          <a:prstGeom prst="flowChartConnector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接点 25">
            <a:extLst>
              <a:ext uri="{FF2B5EF4-FFF2-40B4-BE49-F238E27FC236}">
                <a16:creationId xmlns:a16="http://schemas.microsoft.com/office/drawing/2014/main" id="{19C447CE-1C5E-6532-3240-E9D1D8E043D1}"/>
              </a:ext>
            </a:extLst>
          </p:cNvPr>
          <p:cNvSpPr/>
          <p:nvPr/>
        </p:nvSpPr>
        <p:spPr>
          <a:xfrm>
            <a:off x="3234458" y="2123311"/>
            <a:ext cx="489528" cy="457200"/>
          </a:xfrm>
          <a:prstGeom prst="flowChartConnector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A3C774B3-41ED-4B63-2481-F1C80B544F09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2414575" y="1772570"/>
            <a:ext cx="819884" cy="5889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0032D611-E585-3C40-1427-4E0F17E1035A}"/>
              </a:ext>
            </a:extLst>
          </p:cNvPr>
          <p:cNvCxnSpPr>
            <a:cxnSpLocks/>
            <a:endCxn id="26" idx="2"/>
          </p:cNvCxnSpPr>
          <p:nvPr/>
        </p:nvCxnSpPr>
        <p:spPr>
          <a:xfrm>
            <a:off x="2431268" y="1776448"/>
            <a:ext cx="803190" cy="5754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21A3CE86-6441-1EE3-5A7E-39D7F2D3AC27}"/>
              </a:ext>
            </a:extLst>
          </p:cNvPr>
          <p:cNvCxnSpPr>
            <a:cxnSpLocks/>
          </p:cNvCxnSpPr>
          <p:nvPr/>
        </p:nvCxnSpPr>
        <p:spPr>
          <a:xfrm>
            <a:off x="2401953" y="2361517"/>
            <a:ext cx="8451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B6802E60-4034-315E-5F0B-4B1B3EB0969C}"/>
              </a:ext>
            </a:extLst>
          </p:cNvPr>
          <p:cNvSpPr/>
          <p:nvPr/>
        </p:nvSpPr>
        <p:spPr>
          <a:xfrm>
            <a:off x="1909302" y="2710243"/>
            <a:ext cx="489528" cy="457200"/>
          </a:xfrm>
          <a:prstGeom prst="flowChartConnector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65B722F5-99A2-C88B-D4A8-0E9E46D4CB20}"/>
              </a:ext>
            </a:extLst>
          </p:cNvPr>
          <p:cNvSpPr/>
          <p:nvPr/>
        </p:nvSpPr>
        <p:spPr>
          <a:xfrm>
            <a:off x="3233724" y="2710243"/>
            <a:ext cx="489528" cy="457200"/>
          </a:xfrm>
          <a:prstGeom prst="flowChartConnector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C2BADFA2-E7D8-BD23-E13B-14A44BACBD79}"/>
              </a:ext>
            </a:extLst>
          </p:cNvPr>
          <p:cNvCxnSpPr>
            <a:cxnSpLocks/>
          </p:cNvCxnSpPr>
          <p:nvPr/>
        </p:nvCxnSpPr>
        <p:spPr>
          <a:xfrm flipV="1">
            <a:off x="2413841" y="2359502"/>
            <a:ext cx="819884" cy="5889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F3DCE9D6-E2A2-D0F0-C24F-E2875F8C54F8}"/>
              </a:ext>
            </a:extLst>
          </p:cNvPr>
          <p:cNvCxnSpPr>
            <a:cxnSpLocks/>
            <a:endCxn id="41" idx="2"/>
          </p:cNvCxnSpPr>
          <p:nvPr/>
        </p:nvCxnSpPr>
        <p:spPr>
          <a:xfrm>
            <a:off x="2430534" y="2363380"/>
            <a:ext cx="803190" cy="5754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40781C0E-DA7D-5BE3-BA2C-8E6679DBE85C}"/>
              </a:ext>
            </a:extLst>
          </p:cNvPr>
          <p:cNvCxnSpPr>
            <a:cxnSpLocks/>
          </p:cNvCxnSpPr>
          <p:nvPr/>
        </p:nvCxnSpPr>
        <p:spPr>
          <a:xfrm>
            <a:off x="2401219" y="2948449"/>
            <a:ext cx="8451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DB81510A-EABF-10C5-3B97-7F48604F30DC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2387402" y="1772570"/>
            <a:ext cx="847057" cy="11892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108E1584-5ECA-30FD-2AEB-75E4B2B1098C}"/>
              </a:ext>
            </a:extLst>
          </p:cNvPr>
          <p:cNvCxnSpPr>
            <a:cxnSpLocks/>
            <a:endCxn id="41" idx="2"/>
          </p:cNvCxnSpPr>
          <p:nvPr/>
        </p:nvCxnSpPr>
        <p:spPr>
          <a:xfrm>
            <a:off x="2424808" y="1768529"/>
            <a:ext cx="808916" cy="11703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24FFD9A1-338F-95B3-F676-394E2E098632}"/>
                  </a:ext>
                </a:extLst>
              </p:cNvPr>
              <p:cNvSpPr txBox="1"/>
              <p:nvPr/>
            </p:nvSpPr>
            <p:spPr>
              <a:xfrm>
                <a:off x="3620733" y="2464940"/>
                <a:ext cx="40320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⁡{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𝑎𝑋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 0}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24FFD9A1-338F-95B3-F676-394E2E0986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0733" y="2464940"/>
                <a:ext cx="4032066" cy="369332"/>
              </a:xfrm>
              <a:prstGeom prst="rect">
                <a:avLst/>
              </a:prstGeom>
              <a:blipFill>
                <a:blip r:embed="rId5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170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4" grpId="0"/>
      <p:bldP spid="16" grpId="0"/>
      <p:bldP spid="17" grpId="0"/>
      <p:bldP spid="18" grpId="0"/>
      <p:bldP spid="18" grpId="1"/>
      <p:bldP spid="25" grpId="0" animBg="1"/>
      <p:bldP spid="26" grpId="0" animBg="1"/>
      <p:bldP spid="39" grpId="0" animBg="1"/>
      <p:bldP spid="41" grpId="0" animBg="1"/>
      <p:bldP spid="5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317E1-A783-D2F5-616B-FBEBFFE0F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DF8E44B6-CFFD-405F-7401-373195EE34F4}"/>
              </a:ext>
            </a:extLst>
          </p:cNvPr>
          <p:cNvCxnSpPr>
            <a:cxnSpLocks/>
          </p:cNvCxnSpPr>
          <p:nvPr/>
        </p:nvCxnSpPr>
        <p:spPr>
          <a:xfrm>
            <a:off x="2238375" y="6096887"/>
            <a:ext cx="927516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E66634C-5234-EF52-CFDC-C9F80F030DCE}"/>
              </a:ext>
            </a:extLst>
          </p:cNvPr>
          <p:cNvCxnSpPr>
            <a:cxnSpLocks/>
          </p:cNvCxnSpPr>
          <p:nvPr/>
        </p:nvCxnSpPr>
        <p:spPr>
          <a:xfrm>
            <a:off x="923925" y="6096887"/>
            <a:ext cx="1314450" cy="0"/>
          </a:xfrm>
          <a:prstGeom prst="line">
            <a:avLst/>
          </a:prstGeom>
          <a:ln w="571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5ABC18AD-CD8F-8FF1-7A24-16B42E5A1901}"/>
              </a:ext>
            </a:extLst>
          </p:cNvPr>
          <p:cNvSpPr txBox="1"/>
          <p:nvPr/>
        </p:nvSpPr>
        <p:spPr>
          <a:xfrm>
            <a:off x="783673" y="5718917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Late 1960s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FA2F8A-D748-9D87-3E78-32FF55CB8EEB}"/>
              </a:ext>
            </a:extLst>
          </p:cNvPr>
          <p:cNvSpPr txBox="1"/>
          <p:nvPr/>
        </p:nvSpPr>
        <p:spPr>
          <a:xfrm>
            <a:off x="783673" y="5137315"/>
            <a:ext cx="160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Multilayer Perceptron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BB252BF-F370-C3BB-F2BF-C3D93A23E870}"/>
              </a:ext>
            </a:extLst>
          </p:cNvPr>
          <p:cNvSpPr txBox="1">
            <a:spLocks/>
          </p:cNvSpPr>
          <p:nvPr/>
        </p:nvSpPr>
        <p:spPr>
          <a:xfrm>
            <a:off x="2205444" y="5336598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AlexNet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642BAD1-D5F9-37E2-3A56-B98AD64DD5B1}"/>
              </a:ext>
            </a:extLst>
          </p:cNvPr>
          <p:cNvSpPr txBox="1"/>
          <p:nvPr/>
        </p:nvSpPr>
        <p:spPr>
          <a:xfrm>
            <a:off x="2299257" y="5692620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2012</a:t>
            </a:r>
            <a:endParaRPr lang="zh-CN" altLang="en-US" sz="1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3A179B-245A-55E4-99EA-15272E6B5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01" y="745085"/>
            <a:ext cx="5667375" cy="19716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7A21803-05BE-F38C-600C-5030E5A5C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630" y="2813250"/>
            <a:ext cx="6162675" cy="1266825"/>
          </a:xfrm>
          <a:prstGeom prst="rect">
            <a:avLst/>
          </a:prstGeom>
        </p:spPr>
      </p:pic>
      <p:pic>
        <p:nvPicPr>
          <p:cNvPr id="10" name="图形 9">
            <a:extLst>
              <a:ext uri="{FF2B5EF4-FFF2-40B4-BE49-F238E27FC236}">
                <a16:creationId xmlns:a16="http://schemas.microsoft.com/office/drawing/2014/main" id="{BE241C0B-FA7E-5CBE-638C-B07C7984A3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-1" t="33648" r="54172"/>
          <a:stretch/>
        </p:blipFill>
        <p:spPr>
          <a:xfrm>
            <a:off x="9260945" y="1290301"/>
            <a:ext cx="1785166" cy="385751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6147B3C-015E-3414-76CC-FF30947E825C}"/>
              </a:ext>
            </a:extLst>
          </p:cNvPr>
          <p:cNvSpPr txBox="1"/>
          <p:nvPr/>
        </p:nvSpPr>
        <p:spPr>
          <a:xfrm>
            <a:off x="526358" y="777655"/>
            <a:ext cx="210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AlexNet</a:t>
            </a:r>
            <a:r>
              <a:rPr lang="en-US" altLang="zh-CN" dirty="0"/>
              <a:t> paper: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08C6A99-F1B1-AC52-8E52-2937E0769D96}"/>
              </a:ext>
            </a:extLst>
          </p:cNvPr>
          <p:cNvSpPr txBox="1"/>
          <p:nvPr/>
        </p:nvSpPr>
        <p:spPr>
          <a:xfrm>
            <a:off x="322006" y="2891025"/>
            <a:ext cx="21095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Origin of the Species (</a:t>
            </a:r>
            <a:r>
              <a:rPr lang="zh-CN" altLang="en-US" dirty="0"/>
              <a:t>进化论</a:t>
            </a:r>
            <a:r>
              <a:rPr lang="en-US" altLang="zh-CN" dirty="0"/>
              <a:t>) paper: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99D9C98-0E91-E569-4217-A073EF5DA60F}"/>
              </a:ext>
            </a:extLst>
          </p:cNvPr>
          <p:cNvSpPr txBox="1"/>
          <p:nvPr/>
        </p:nvSpPr>
        <p:spPr>
          <a:xfrm>
            <a:off x="526358" y="407259"/>
            <a:ext cx="976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The Start of Deep Learning——popularizing CNN: </a:t>
            </a:r>
            <a:r>
              <a:rPr lang="en-US" altLang="zh-CN" b="1" dirty="0" err="1"/>
              <a:t>AlexNet</a:t>
            </a:r>
            <a:r>
              <a:rPr lang="en-US" altLang="zh-CN" b="1" dirty="0"/>
              <a:t> (2012)</a:t>
            </a:r>
            <a:endParaRPr lang="zh-CN" altLang="en-US" b="1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FCB8955-0FE3-B5CD-46EB-A9D3221CDD30}"/>
              </a:ext>
            </a:extLst>
          </p:cNvPr>
          <p:cNvCxnSpPr>
            <a:stCxn id="2" idx="0"/>
          </p:cNvCxnSpPr>
          <p:nvPr/>
        </p:nvCxnSpPr>
        <p:spPr>
          <a:xfrm flipV="1">
            <a:off x="2635942" y="4904509"/>
            <a:ext cx="0" cy="4320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15810BAF-B466-496E-FC2A-54ADCE9560A5}"/>
              </a:ext>
            </a:extLst>
          </p:cNvPr>
          <p:cNvSpPr txBox="1"/>
          <p:nvPr/>
        </p:nvSpPr>
        <p:spPr>
          <a:xfrm>
            <a:off x="1527464" y="4533136"/>
            <a:ext cx="266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411986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A57463-11CD-CA42-94CA-3070E10BF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152F6362-0F1B-5A35-00ED-B5C67F5D5632}"/>
              </a:ext>
            </a:extLst>
          </p:cNvPr>
          <p:cNvCxnSpPr>
            <a:cxnSpLocks/>
          </p:cNvCxnSpPr>
          <p:nvPr/>
        </p:nvCxnSpPr>
        <p:spPr>
          <a:xfrm>
            <a:off x="2238375" y="6096887"/>
            <a:ext cx="927516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7741243-7784-F73B-DCB6-B081D3F2E489}"/>
              </a:ext>
            </a:extLst>
          </p:cNvPr>
          <p:cNvCxnSpPr>
            <a:cxnSpLocks/>
          </p:cNvCxnSpPr>
          <p:nvPr/>
        </p:nvCxnSpPr>
        <p:spPr>
          <a:xfrm>
            <a:off x="923925" y="6096887"/>
            <a:ext cx="1314450" cy="0"/>
          </a:xfrm>
          <a:prstGeom prst="line">
            <a:avLst/>
          </a:prstGeom>
          <a:ln w="5715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94B7890A-441E-3D81-3C44-401434CC2CF9}"/>
              </a:ext>
            </a:extLst>
          </p:cNvPr>
          <p:cNvSpPr txBox="1"/>
          <p:nvPr/>
        </p:nvSpPr>
        <p:spPr>
          <a:xfrm>
            <a:off x="783673" y="5718917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Late 1960s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1A353BE-8FD7-A0E8-D634-D108379B2F4F}"/>
              </a:ext>
            </a:extLst>
          </p:cNvPr>
          <p:cNvSpPr txBox="1"/>
          <p:nvPr/>
        </p:nvSpPr>
        <p:spPr>
          <a:xfrm>
            <a:off x="783673" y="5137315"/>
            <a:ext cx="160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Multilayer Perceptron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BB2CDEB-E91D-E195-11C5-96654079246B}"/>
              </a:ext>
            </a:extLst>
          </p:cNvPr>
          <p:cNvSpPr txBox="1">
            <a:spLocks/>
          </p:cNvSpPr>
          <p:nvPr/>
        </p:nvSpPr>
        <p:spPr>
          <a:xfrm>
            <a:off x="2205444" y="5336598"/>
            <a:ext cx="860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AlexNet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5BA1F19-8B88-CB54-EBB8-7935BB6624BD}"/>
              </a:ext>
            </a:extLst>
          </p:cNvPr>
          <p:cNvSpPr txBox="1"/>
          <p:nvPr/>
        </p:nvSpPr>
        <p:spPr>
          <a:xfrm>
            <a:off x="2299257" y="5692620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2012</a:t>
            </a:r>
            <a:endParaRPr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2264FE5-CD49-1C12-1160-6CD27002D47E}"/>
              </a:ext>
            </a:extLst>
          </p:cNvPr>
          <p:cNvSpPr txBox="1"/>
          <p:nvPr/>
        </p:nvSpPr>
        <p:spPr>
          <a:xfrm>
            <a:off x="526358" y="777655"/>
            <a:ext cx="210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Word2Vec paper: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FB75B35-4BA7-230C-E32C-CE5B95E86408}"/>
              </a:ext>
            </a:extLst>
          </p:cNvPr>
          <p:cNvSpPr txBox="1"/>
          <p:nvPr/>
        </p:nvSpPr>
        <p:spPr>
          <a:xfrm>
            <a:off x="526358" y="407259"/>
            <a:ext cx="976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The Start of Modern Language Processing——Word to Vector: Word2Vec (2013)</a:t>
            </a:r>
            <a:endParaRPr lang="zh-CN" altLang="en-US" b="1" dirty="0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57E7CAA8-0BF4-2E5C-3988-AC7B1214B0AE}"/>
              </a:ext>
            </a:extLst>
          </p:cNvPr>
          <p:cNvCxnSpPr>
            <a:stCxn id="2" idx="0"/>
          </p:cNvCxnSpPr>
          <p:nvPr/>
        </p:nvCxnSpPr>
        <p:spPr>
          <a:xfrm flipV="1">
            <a:off x="2635942" y="4904509"/>
            <a:ext cx="0" cy="4320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2D01C352-243F-9FCF-B400-E201D4AE7B0D}"/>
              </a:ext>
            </a:extLst>
          </p:cNvPr>
          <p:cNvSpPr txBox="1"/>
          <p:nvPr/>
        </p:nvSpPr>
        <p:spPr>
          <a:xfrm>
            <a:off x="1527464" y="4533136"/>
            <a:ext cx="266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 classification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48BC425-4E2E-91AB-2D46-A254CC909FE0}"/>
              </a:ext>
            </a:extLst>
          </p:cNvPr>
          <p:cNvSpPr txBox="1">
            <a:spLocks/>
          </p:cNvSpPr>
          <p:nvPr/>
        </p:nvSpPr>
        <p:spPr>
          <a:xfrm>
            <a:off x="3396388" y="5384388"/>
            <a:ext cx="1091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Word2Vec</a:t>
            </a:r>
            <a:endParaRPr lang="zh-CN" altLang="en-US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4DF648-6CA4-8E90-1F7A-83946E07844B}"/>
              </a:ext>
            </a:extLst>
          </p:cNvPr>
          <p:cNvSpPr txBox="1"/>
          <p:nvPr/>
        </p:nvSpPr>
        <p:spPr>
          <a:xfrm>
            <a:off x="3601698" y="5705768"/>
            <a:ext cx="1607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2013</a:t>
            </a:r>
            <a:endParaRPr lang="zh-CN" altLang="en-US" sz="1400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D4797E36-9E58-731E-2EB9-FC20E9BA6760}"/>
              </a:ext>
            </a:extLst>
          </p:cNvPr>
          <p:cNvCxnSpPr>
            <a:cxnSpLocks/>
          </p:cNvCxnSpPr>
          <p:nvPr/>
        </p:nvCxnSpPr>
        <p:spPr>
          <a:xfrm flipV="1">
            <a:off x="3906385" y="4382329"/>
            <a:ext cx="0" cy="1040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图片 20">
            <a:extLst>
              <a:ext uri="{FF2B5EF4-FFF2-40B4-BE49-F238E27FC236}">
                <a16:creationId xmlns:a16="http://schemas.microsoft.com/office/drawing/2014/main" id="{D679AFAA-76FA-C96A-A89B-1AF03A258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807" y="783027"/>
            <a:ext cx="5610225" cy="1162050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0FEED89-AA0B-5A86-244A-E509353397C0}"/>
              </a:ext>
            </a:extLst>
          </p:cNvPr>
          <p:cNvSpPr txBox="1"/>
          <p:nvPr/>
        </p:nvSpPr>
        <p:spPr>
          <a:xfrm>
            <a:off x="3102821" y="3766665"/>
            <a:ext cx="1773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Natural Language Processing (NLP)</a:t>
            </a:r>
          </a:p>
        </p:txBody>
      </p:sp>
      <p:pic>
        <p:nvPicPr>
          <p:cNvPr id="7170" name="Picture 2" descr="11 — Word2Vec Approaches: Continuous Bag of Words (CBOW) &amp; Skip-Gram | by  Aysel Aydin | Medium">
            <a:extLst>
              <a:ext uri="{FF2B5EF4-FFF2-40B4-BE49-F238E27FC236}">
                <a16:creationId xmlns:a16="http://schemas.microsoft.com/office/drawing/2014/main" id="{D8FFDADF-6C6A-5C44-AC73-95A1B9843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680" y="2139256"/>
            <a:ext cx="5111512" cy="2789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ord Embeddings in NLP | Word2Vec | GloVe | fastText | by Aravind CR |  Analytics Vidhya | Medium">
            <a:extLst>
              <a:ext uri="{FF2B5EF4-FFF2-40B4-BE49-F238E27FC236}">
                <a16:creationId xmlns:a16="http://schemas.microsoft.com/office/drawing/2014/main" id="{E362E2E2-F2E1-DAB5-640E-CA36FB6EE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680" y="1951513"/>
            <a:ext cx="5177359" cy="332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2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638</Words>
  <Application>Microsoft Office PowerPoint</Application>
  <PresentationFormat>宽屏</PresentationFormat>
  <Paragraphs>205</Paragraphs>
  <Slides>33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8" baseType="lpstr">
      <vt:lpstr>等线</vt:lpstr>
      <vt:lpstr>等线 Light</vt:lpstr>
      <vt:lpstr>Arial</vt:lpstr>
      <vt:lpstr>Cambria Math</vt:lpstr>
      <vt:lpstr>Office 主题​​</vt:lpstr>
      <vt:lpstr>MEET AI：From y=ax+b to ChatGPT</vt:lpstr>
      <vt:lpstr>LLM Agent</vt:lpstr>
      <vt:lpstr>PowerPoint 演示文稿</vt:lpstr>
      <vt:lpstr>PowerPoint 演示文稿</vt:lpstr>
      <vt:lpstr>PowerPoint 演示文稿</vt:lpstr>
      <vt:lpstr>The Timeline of Deep Learning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jiayuan zhang</dc:creator>
  <cp:lastModifiedBy>jiayuan zhang</cp:lastModifiedBy>
  <cp:revision>81</cp:revision>
  <dcterms:created xsi:type="dcterms:W3CDTF">2024-11-12T09:24:16Z</dcterms:created>
  <dcterms:modified xsi:type="dcterms:W3CDTF">2024-11-15T09:50:25Z</dcterms:modified>
</cp:coreProperties>
</file>

<file path=docProps/thumbnail.jpeg>
</file>